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3"/>
    <p:sldId id="267" r:id="rId4"/>
    <p:sldId id="256" r:id="rId5"/>
    <p:sldId id="259" r:id="rId6"/>
    <p:sldId id="258" r:id="rId7"/>
    <p:sldId id="266" r:id="rId8"/>
    <p:sldId id="263" r:id="rId9"/>
    <p:sldId id="274" r:id="rId10"/>
    <p:sldId id="275" r:id="rId11"/>
    <p:sldId id="276" r:id="rId12"/>
    <p:sldId id="277" r:id="rId13"/>
    <p:sldId id="268" r:id="rId14"/>
    <p:sldId id="269" r:id="rId15"/>
    <p:sldId id="278" r:id="rId16"/>
    <p:sldId id="270" r:id="rId17"/>
    <p:sldId id="279" r:id="rId18"/>
    <p:sldId id="271" r:id="rId19"/>
    <p:sldId id="272" r:id="rId20"/>
    <p:sldId id="295" r:id="rId21"/>
    <p:sldId id="296" r:id="rId22"/>
    <p:sldId id="264" r:id="rId23"/>
    <p:sldId id="273" r:id="rId24"/>
    <p:sldId id="280" r:id="rId25"/>
    <p:sldId id="281" r:id="rId26"/>
    <p:sldId id="283" r:id="rId27"/>
    <p:sldId id="261" r:id="rId28"/>
    <p:sldId id="260" r:id="rId29"/>
    <p:sldId id="284" r:id="rId30"/>
    <p:sldId id="285" r:id="rId31"/>
    <p:sldId id="286" r:id="rId32"/>
    <p:sldId id="287" r:id="rId33"/>
    <p:sldId id="288" r:id="rId34"/>
    <p:sldId id="289" r:id="rId35"/>
    <p:sldId id="290" r:id="rId36"/>
    <p:sldId id="291" r:id="rId37"/>
    <p:sldId id="292" r:id="rId38"/>
    <p:sldId id="294" r:id="rId39"/>
    <p:sldId id="304" r:id="rId40"/>
    <p:sldId id="303" r:id="rId41"/>
    <p:sldId id="302" r:id="rId42"/>
    <p:sldId id="301" r:id="rId43"/>
    <p:sldId id="300" r:id="rId44"/>
    <p:sldId id="299" r:id="rId45"/>
    <p:sldId id="298" r:id="rId46"/>
    <p:sldId id="297" r:id="rId4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842" y="-6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165C488-64B9-4099-983A-C7C7F6A4097B}" type="datetimeFigureOut">
              <a:rPr lang="zh-TW" altLang="en-US" smtClean="0"/>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E2FF5BD-406A-479C-A3E8-8520ABE63782}" type="slidenum">
              <a:rPr lang="zh-TW" altLang="en-US" smtClean="0"/>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165C488-64B9-4099-983A-C7C7F6A4097B}" type="datetimeFigureOut">
              <a:rPr lang="zh-TW" altLang="en-US" smtClean="0"/>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E2FF5BD-406A-479C-A3E8-8520ABE63782}" type="slidenum">
              <a:rPr lang="zh-TW" altLang="en-US" smtClean="0"/>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165C488-64B9-4099-983A-C7C7F6A4097B}" type="datetimeFigureOut">
              <a:rPr lang="zh-TW" altLang="en-US" smtClean="0"/>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E2FF5BD-406A-479C-A3E8-8520ABE63782}"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165C488-64B9-4099-983A-C7C7F6A4097B}" type="datetimeFigureOut">
              <a:rPr lang="zh-TW" altLang="en-US" smtClean="0"/>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E2FF5BD-406A-479C-A3E8-8520ABE63782}" type="slidenum">
              <a:rPr lang="zh-TW" altLang="en-US" smtClean="0"/>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endParaRPr lang="zh-TW" altLang="en-US" smtClean="0"/>
          </a:p>
        </p:txBody>
      </p:sp>
      <p:sp>
        <p:nvSpPr>
          <p:cNvPr id="4" name="日期版面配置區 3"/>
          <p:cNvSpPr>
            <a:spLocks noGrp="1"/>
          </p:cNvSpPr>
          <p:nvPr>
            <p:ph type="dt" sz="half" idx="10"/>
          </p:nvPr>
        </p:nvSpPr>
        <p:spPr/>
        <p:txBody>
          <a:bodyPr/>
          <a:lstStyle/>
          <a:p>
            <a:fld id="{1165C488-64B9-4099-983A-C7C7F6A4097B}" type="datetimeFigureOut">
              <a:rPr lang="zh-TW" altLang="en-US" smtClean="0"/>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BE2FF5BD-406A-479C-A3E8-8520ABE63782}" type="slidenum">
              <a:rPr lang="zh-TW" altLang="en-US" smtClean="0"/>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165C488-64B9-4099-983A-C7C7F6A4097B}" type="datetimeFigureOut">
              <a:rPr lang="zh-TW" altLang="en-US" smtClean="0"/>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BE2FF5BD-406A-479C-A3E8-8520ABE63782}" type="slidenum">
              <a:rPr lang="zh-TW" altLang="en-US" smtClean="0"/>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endParaRPr lang="zh-TW" altLang="en-US" smtClean="0"/>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endParaRPr lang="zh-TW" altLang="en-US" smtClean="0"/>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165C488-64B9-4099-983A-C7C7F6A4097B}" type="datetimeFigureOut">
              <a:rPr lang="zh-TW" altLang="en-US" smtClean="0"/>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BE2FF5BD-406A-479C-A3E8-8520ABE63782}" type="slidenum">
              <a:rPr lang="zh-TW" altLang="en-US" smtClean="0"/>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165C488-64B9-4099-983A-C7C7F6A4097B}" type="datetimeFigureOut">
              <a:rPr lang="zh-TW" altLang="en-US" smtClean="0"/>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BE2FF5BD-406A-479C-A3E8-8520ABE63782}" type="slidenum">
              <a:rPr lang="zh-TW" altLang="en-US" smtClean="0"/>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165C488-64B9-4099-983A-C7C7F6A4097B}" type="datetimeFigureOut">
              <a:rPr lang="zh-TW" altLang="en-US" smtClean="0"/>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BE2FF5BD-406A-479C-A3E8-8520ABE63782}"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endParaRPr lang="zh-TW" altLang="en-US" smtClean="0"/>
          </a:p>
        </p:txBody>
      </p:sp>
      <p:sp>
        <p:nvSpPr>
          <p:cNvPr id="5" name="日期版面配置區 4"/>
          <p:cNvSpPr>
            <a:spLocks noGrp="1"/>
          </p:cNvSpPr>
          <p:nvPr>
            <p:ph type="dt" sz="half" idx="10"/>
          </p:nvPr>
        </p:nvSpPr>
        <p:spPr/>
        <p:txBody>
          <a:bodyPr/>
          <a:lstStyle/>
          <a:p>
            <a:fld id="{1165C488-64B9-4099-983A-C7C7F6A4097B}" type="datetimeFigureOut">
              <a:rPr lang="zh-TW" altLang="en-US" smtClean="0"/>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BE2FF5BD-406A-479C-A3E8-8520ABE63782}"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endParaRPr lang="zh-TW" altLang="en-US" smtClean="0"/>
          </a:p>
        </p:txBody>
      </p:sp>
      <p:sp>
        <p:nvSpPr>
          <p:cNvPr id="5" name="日期版面配置區 4"/>
          <p:cNvSpPr>
            <a:spLocks noGrp="1"/>
          </p:cNvSpPr>
          <p:nvPr>
            <p:ph type="dt" sz="half" idx="10"/>
          </p:nvPr>
        </p:nvSpPr>
        <p:spPr/>
        <p:txBody>
          <a:bodyPr/>
          <a:lstStyle/>
          <a:p>
            <a:fld id="{1165C488-64B9-4099-983A-C7C7F6A4097B}" type="datetimeFigureOut">
              <a:rPr lang="zh-TW" altLang="en-US" smtClean="0"/>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BE2FF5BD-406A-479C-A3E8-8520ABE63782}" type="slidenum">
              <a:rPr lang="zh-TW" altLang="en-US" smtClean="0"/>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5C488-64B9-4099-983A-C7C7F6A4097B}" type="datetimeFigureOut">
              <a:rPr lang="zh-TW" altLang="en-US" smtClean="0"/>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2FF5BD-406A-479C-A3E8-8520ABE63782}"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hyperlink" Target="http://www.evun.cn/"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baidu.com/s?wd=%E4%B8%AD%E5%B1%82%E7%AE%A1%E7%90%86%E8%80%85&amp;tn=44039180_cpr&amp;fenlei=mv6quAkxTZn0IZRqIHckPjm4nH00T1Y4rHn3uywWPW61mWR3m1Ds0ZwV5Hcvrjm3rH6sPfKWUMw85HfYnjn4nH6sgvPsT6KdThsqpZwYTjCEQLGCpyw9Uz4Bmy-bIi4WUvYETgN-TLwGUv3EnHf1njDYrHfvP1TYrHDYnjmkrf" TargetMode="Externa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www.ui.cn/detail/119758.html" TargetMode="External"/><Relationship Id="rId5" Type="http://schemas.openxmlformats.org/officeDocument/2006/relationships/hyperlink" Target="http://leani.cn/products/rmes.html" TargetMode="External"/><Relationship Id="rId4" Type="http://schemas.openxmlformats.org/officeDocument/2006/relationships/hyperlink" Target="http://www.sprann.com/products/MES/zhusu-MES" TargetMode="External"/><Relationship Id="rId3" Type="http://schemas.openxmlformats.org/officeDocument/2006/relationships/hyperlink" Target="http://www.soft2005.com/Web/index.aspx" TargetMode="External"/><Relationship Id="rId2" Type="http://schemas.openxmlformats.org/officeDocument/2006/relationships/hyperlink" Target="http://www.sfc-mes.com/products/mes.html" TargetMode="External"/><Relationship Id="rId1" Type="http://schemas.openxmlformats.org/officeDocument/2006/relationships/hyperlink" Target="http://www.cloud-mes.com/"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leani.cn/products/production-app.html" TargetMode="External"/><Relationship Id="rId1" Type="http://schemas.openxmlformats.org/officeDocument/2006/relationships/image" Target="../media/image22.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hyperlink" Target="http://www.web4industry.com/ekanban-software/"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www.web4industry.com/e-kanban-software/"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hyperlink" Target="http://www.ui.cn/detail/102873.html" TargetMode="Externa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hyperlink" Target="http://www.028kingdee.net/fw/1263.html"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hyperlink" Target="http://img.ui.cn/data/file/4/3/6/1196634.jpg" TargetMode="External"/><Relationship Id="rId3" Type="http://schemas.openxmlformats.org/officeDocument/2006/relationships/image" Target="../media/image36.jpeg"/><Relationship Id="rId2" Type="http://schemas.openxmlformats.org/officeDocument/2006/relationships/hyperlink" Target="http://img.ui.cn/data/file/2/3/6/1196632.jpg" TargetMode="External"/><Relationship Id="rId1" Type="http://schemas.openxmlformats.org/officeDocument/2006/relationships/hyperlink" Target="http://www.ui.cn/detail/245961.html"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hyperlink" Target="http://img.ui.cn/data/file/6/3/6/1196636.jpg"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hyperlink" Target="http://img.ui.cn/data/file/7/3/6/1196637.jpg"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web4industry.com/mes-software-productoo-web-based-manufacturing-4-0/" TargetMode="Externa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hyperlink" Target="http://img.ui.cn/data/file/0/4/6/1196640.jpg" TargetMode="Externa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hyperlink" Target="http://img.ui.cn/data/file/3/4/6/1196643.jpg"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hyperlink" Target="http://img.ui.cn/data/file/1/4/6/1196641.jpg"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hyperlink" Target="http://img.ui.cn/data/file/2/4/6/1196642.jpg" TargetMode="Externa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hyperlink" Target="http://img.ui.cn/data/file/4/4/6/1196644.jpg" TargetMode="Externa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hyperlink" Target="http://img.ui.cn/data/file/8/3/6/1196638.jpg"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spscommerce.com/products/fulfillment/" TargetMode="Externa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evun.cn/index.php/product/117" TargetMode="Externa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C:\Users\Digiwin\Desktop\129618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61248" y="-27894480"/>
            <a:ext cx="19040476" cy="4673917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2564904"/>
            <a:ext cx="9144000" cy="1446550"/>
          </a:xfrm>
          <a:prstGeom prst="rect">
            <a:avLst/>
          </a:prstGeom>
          <a:noFill/>
        </p:spPr>
        <p:txBody>
          <a:bodyPr wrap="square" rtlCol="0">
            <a:spAutoFit/>
          </a:bodyPr>
          <a:lstStyle/>
          <a:p>
            <a:pPr algn="ctr"/>
            <a:r>
              <a:rPr lang="en-US" altLang="zh-TW" sz="8800" b="1" dirty="0" smtClean="0">
                <a:latin typeface="微軟正黑體" pitchFamily="34" charset="-120"/>
                <a:ea typeface="微軟正黑體" pitchFamily="34" charset="-120"/>
              </a:rPr>
              <a:t>MES</a:t>
            </a:r>
            <a:endParaRPr lang="en-US" altLang="zh-TW" sz="8800" b="1" dirty="0" smtClean="0">
              <a:latin typeface="微軟正黑體" pitchFamily="34" charset="-120"/>
              <a:ea typeface="微軟正黑體"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智能工厂.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404664"/>
            <a:ext cx="7720131" cy="417646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36872" y="5015886"/>
            <a:ext cx="5171231" cy="1200329"/>
          </a:xfrm>
          <a:prstGeom prst="rect">
            <a:avLst/>
          </a:prstGeom>
        </p:spPr>
        <p:txBody>
          <a:bodyPr wrap="square">
            <a:spAutoFit/>
          </a:bodyPr>
          <a:lstStyle/>
          <a:p>
            <a:r>
              <a:rPr lang="zh-CN" altLang="en-US" dirty="0" smtClean="0">
                <a:latin typeface="微軟正黑體" pitchFamily="34" charset="-120"/>
                <a:ea typeface="微軟正黑體" pitchFamily="34" charset="-120"/>
              </a:rPr>
              <a:t>▲生產呼料</a:t>
            </a:r>
            <a:r>
              <a:rPr lang="zh-TW" altLang="en-US" dirty="0" smtClean="0">
                <a:latin typeface="微軟正黑體" pitchFamily="34" charset="-120"/>
                <a:ea typeface="微軟正黑體" pitchFamily="34" charset="-120"/>
              </a:rPr>
              <a:t>面板和儀器</a:t>
            </a:r>
            <a:r>
              <a:rPr lang="zh-CN" altLang="en-US" dirty="0" smtClean="0">
                <a:latin typeface="微軟正黑體" pitchFamily="34" charset="-120"/>
                <a:ea typeface="微軟正黑體" pitchFamily="34" charset="-120"/>
              </a:rPr>
              <a:t>：</a:t>
            </a:r>
            <a:br>
              <a:rPr lang="en-US" altLang="zh-CN" dirty="0" smtClean="0">
                <a:latin typeface="微軟正黑體" pitchFamily="34" charset="-120"/>
                <a:ea typeface="微軟正黑體" pitchFamily="34" charset="-120"/>
              </a:rPr>
            </a:br>
            <a:r>
              <a:rPr lang="zh-CN" altLang="en-US" dirty="0" smtClean="0">
                <a:latin typeface="微軟正黑體" pitchFamily="34" charset="-120"/>
                <a:ea typeface="微軟正黑體" pitchFamily="34" charset="-120"/>
              </a:rPr>
              <a:t>生產根據計畫自動呼料或者根據實際需求觸發軟按燈呼料，呼料完成，系統根據呼料需求，自動根據先進先出原則匹配物料批次。</a:t>
            </a:r>
            <a:endParaRPr lang="zh-TW" altLang="en-US" dirty="0">
              <a:latin typeface="微軟正黑體" pitchFamily="34" charset="-120"/>
              <a:ea typeface="微軟正黑體" pitchFamily="34" charset="-120"/>
            </a:endParaRPr>
          </a:p>
        </p:txBody>
      </p:sp>
      <p:pic>
        <p:nvPicPr>
          <p:cNvPr id="21508" name="Picture 4" descr="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933537"/>
            <a:ext cx="2698625" cy="37833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智能制造"/>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1196752"/>
            <a:ext cx="8847563" cy="4608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ES系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787217"/>
            <a:ext cx="8604448" cy="479390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9552" y="404664"/>
            <a:ext cx="3227165" cy="369332"/>
          </a:xfrm>
          <a:prstGeom prst="rect">
            <a:avLst/>
          </a:prstGeom>
        </p:spPr>
        <p:txBody>
          <a:bodyPr wrap="none">
            <a:spAutoFit/>
          </a:bodyPr>
          <a:lstStyle/>
          <a:p>
            <a:r>
              <a:rPr lang="en-US" altLang="zh-TW" b="1" dirty="0" smtClean="0">
                <a:latin typeface="微軟正黑體" pitchFamily="34" charset="-120"/>
                <a:ea typeface="微軟正黑體" pitchFamily="34" charset="-120"/>
              </a:rPr>
              <a:t>MES</a:t>
            </a:r>
            <a:r>
              <a:rPr lang="zh-TW" altLang="en-US" b="1" dirty="0">
                <a:latin typeface="微軟正黑體" pitchFamily="34" charset="-120"/>
                <a:ea typeface="微軟正黑體" pitchFamily="34" charset="-120"/>
              </a:rPr>
              <a:t>流程绘</a:t>
            </a:r>
            <a:r>
              <a:rPr lang="zh-TW" altLang="en-US" b="1" dirty="0" smtClean="0">
                <a:latin typeface="微軟正黑體" pitchFamily="34" charset="-120"/>
                <a:ea typeface="微軟正黑體" pitchFamily="34" charset="-120"/>
              </a:rPr>
              <a:t>制</a:t>
            </a:r>
            <a:r>
              <a:rPr lang="en-US" altLang="zh-TW" b="1" dirty="0">
                <a:latin typeface="微軟正黑體" pitchFamily="34" charset="-120"/>
                <a:ea typeface="微軟正黑體" pitchFamily="34" charset="-120"/>
              </a:rPr>
              <a:t> </a:t>
            </a:r>
            <a:r>
              <a:rPr lang="en-US" altLang="zh-TW" b="1" dirty="0" smtClean="0">
                <a:solidFill>
                  <a:srgbClr val="C00000"/>
                </a:solidFill>
                <a:latin typeface="微軟正黑體" pitchFamily="34" charset="-120"/>
                <a:ea typeface="微軟正黑體" pitchFamily="34" charset="-120"/>
              </a:rPr>
              <a:t>(MES</a:t>
            </a:r>
            <a:r>
              <a:rPr lang="zh-TW" altLang="en-US" b="1" dirty="0" smtClean="0">
                <a:solidFill>
                  <a:srgbClr val="C00000"/>
                </a:solidFill>
                <a:latin typeface="微軟正黑體" pitchFamily="34" charset="-120"/>
                <a:ea typeface="微軟正黑體" pitchFamily="34" charset="-120"/>
              </a:rPr>
              <a:t>的後台</a:t>
            </a:r>
            <a:r>
              <a:rPr lang="en-US" altLang="zh-TW" b="1" dirty="0" smtClean="0">
                <a:solidFill>
                  <a:srgbClr val="C00000"/>
                </a:solidFill>
                <a:latin typeface="微軟正黑體" pitchFamily="34" charset="-120"/>
                <a:ea typeface="微軟正黑體" pitchFamily="34" charset="-120"/>
              </a:rPr>
              <a:t>??)</a:t>
            </a:r>
            <a:endParaRPr lang="zh-TW" altLang="en-US" dirty="0">
              <a:solidFill>
                <a:srgbClr val="C00000"/>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MES软件"/>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312" y="764704"/>
            <a:ext cx="9002687" cy="50193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41312" y="370488"/>
            <a:ext cx="2409634" cy="369332"/>
          </a:xfrm>
          <a:prstGeom prst="rect">
            <a:avLst/>
          </a:prstGeom>
        </p:spPr>
        <p:txBody>
          <a:bodyPr wrap="none">
            <a:spAutoFit/>
          </a:bodyPr>
          <a:lstStyle/>
          <a:p>
            <a:r>
              <a:rPr lang="zh-CN" altLang="en-US" dirty="0">
                <a:latin typeface="微軟正黑體" pitchFamily="34" charset="-120"/>
                <a:ea typeface="微軟正黑體" pitchFamily="34" charset="-120"/>
              </a:rPr>
              <a:t>   </a:t>
            </a:r>
            <a:r>
              <a:rPr lang="zh-CN" altLang="en-US" b="1" dirty="0">
                <a:latin typeface="微軟正黑體" pitchFamily="34" charset="-120"/>
                <a:ea typeface="微軟正黑體" pitchFamily="34" charset="-120"/>
              </a:rPr>
              <a:t> </a:t>
            </a:r>
            <a:r>
              <a:rPr lang="en-US" altLang="zh-CN" b="1" dirty="0">
                <a:latin typeface="微軟正黑體" pitchFamily="34" charset="-120"/>
                <a:ea typeface="微軟正黑體" pitchFamily="34" charset="-120"/>
              </a:rPr>
              <a:t>· MES</a:t>
            </a:r>
            <a:r>
              <a:rPr lang="zh-CN" altLang="en-US" b="1" dirty="0">
                <a:latin typeface="微軟正黑體" pitchFamily="34" charset="-120"/>
                <a:ea typeface="微軟正黑體" pitchFamily="34" charset="-120"/>
              </a:rPr>
              <a:t>质量缺陷分析</a:t>
            </a:r>
            <a:endParaRPr lang="zh-TW" altLang="en-US"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智能制造"/>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1844824"/>
            <a:ext cx="8928992" cy="360917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07504" y="188640"/>
            <a:ext cx="8712968" cy="1477328"/>
          </a:xfrm>
          <a:prstGeom prst="rect">
            <a:avLst/>
          </a:prstGeom>
        </p:spPr>
        <p:txBody>
          <a:bodyPr wrap="square">
            <a:spAutoFit/>
          </a:bodyPr>
          <a:lstStyle/>
          <a:p>
            <a:r>
              <a:rPr lang="zh-CN" altLang="en-US" b="1" dirty="0" smtClean="0">
                <a:latin typeface="微軟正黑體" pitchFamily="34" charset="-120"/>
                <a:ea typeface="微軟正黑體" pitchFamily="34" charset="-120"/>
              </a:rPr>
              <a:t>設備集成管理</a:t>
            </a:r>
            <a:r>
              <a:rPr lang="zh-TW" altLang="en-US" b="1" dirty="0" smtClean="0">
                <a:latin typeface="微軟正黑體" pitchFamily="34" charset="-120"/>
                <a:ea typeface="微軟正黑體" pitchFamily="34" charset="-120"/>
              </a:rPr>
              <a:t>面板</a:t>
            </a:r>
            <a:endParaRPr lang="en-US" altLang="zh-TW" b="1" dirty="0">
              <a:latin typeface="微軟正黑體" pitchFamily="34" charset="-120"/>
              <a:ea typeface="微軟正黑體" pitchFamily="34" charset="-120"/>
            </a:endParaRPr>
          </a:p>
          <a:p>
            <a:br>
              <a:rPr lang="en-US" altLang="zh-TW" dirty="0" smtClean="0">
                <a:latin typeface="微軟正黑體" pitchFamily="34" charset="-120"/>
                <a:ea typeface="微軟正黑體" pitchFamily="34" charset="-120"/>
              </a:rPr>
            </a:br>
            <a:r>
              <a:rPr lang="zh-CN" altLang="en-US" dirty="0" smtClean="0">
                <a:latin typeface="微軟正黑體" pitchFamily="34" charset="-120"/>
                <a:ea typeface="微軟正黑體" pitchFamily="34" charset="-120"/>
              </a:rPr>
              <a:t>設備集成管理主要體現在：</a:t>
            </a:r>
            <a:endParaRPr lang="en-US" altLang="zh-CN" dirty="0" smtClean="0">
              <a:latin typeface="微軟正黑體" pitchFamily="34" charset="-120"/>
              <a:ea typeface="微軟正黑體" pitchFamily="34" charset="-120"/>
            </a:endParaRPr>
          </a:p>
          <a:p>
            <a:r>
              <a:rPr lang="zh-CN" altLang="en-US" dirty="0" smtClean="0">
                <a:latin typeface="微軟正黑體" pitchFamily="34" charset="-120"/>
                <a:ea typeface="微軟正黑體" pitchFamily="34" charset="-120"/>
              </a:rPr>
              <a:t>設備資產管理、設備維修管理、設備保養管理、設備報告生成。</a:t>
            </a:r>
            <a:endParaRPr lang="en-US" altLang="zh-CN" dirty="0" smtClean="0">
              <a:latin typeface="微軟正黑體" pitchFamily="34" charset="-120"/>
              <a:ea typeface="微軟正黑體" pitchFamily="34" charset="-120"/>
            </a:endParaRPr>
          </a:p>
          <a:p>
            <a:r>
              <a:rPr lang="zh-CN" altLang="en-US" dirty="0" smtClean="0">
                <a:latin typeface="微軟正黑體" pitchFamily="34" charset="-120"/>
                <a:ea typeface="微軟正黑體" pitchFamily="34" charset="-120"/>
              </a:rPr>
              <a:t>實現設備有計劃的預防性維修保養及設備狀態監控，減少設備異常，提高生產率。</a:t>
            </a:r>
            <a:endParaRPr lang="zh-CN" altLang="en-US"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536" y="188640"/>
            <a:ext cx="7038528" cy="646331"/>
          </a:xfrm>
          <a:prstGeom prst="rect">
            <a:avLst/>
          </a:prstGeom>
        </p:spPr>
        <p:txBody>
          <a:bodyPr wrap="square">
            <a:spAutoFit/>
          </a:bodyPr>
          <a:lstStyle/>
          <a:p>
            <a:r>
              <a:rPr lang="zh-CN" altLang="en-US" b="1" dirty="0" smtClean="0">
                <a:latin typeface="微軟正黑體" pitchFamily="34" charset="-120"/>
                <a:ea typeface="微軟正黑體" pitchFamily="34" charset="-120"/>
              </a:rPr>
              <a:t>易雲科技</a:t>
            </a:r>
            <a:r>
              <a:rPr lang="en-US" altLang="zh-CN" b="1" dirty="0" err="1" smtClean="0">
                <a:latin typeface="微軟正黑體" pitchFamily="34" charset="-120"/>
                <a:ea typeface="微軟正黑體" pitchFamily="34" charset="-120"/>
              </a:rPr>
              <a:t>iME</a:t>
            </a:r>
            <a:r>
              <a:rPr lang="en-US" altLang="zh-CN" b="1" dirty="0" smtClean="0">
                <a:latin typeface="微軟正黑體" pitchFamily="34" charset="-120"/>
                <a:ea typeface="微軟正黑體" pitchFamily="34" charset="-120"/>
              </a:rPr>
              <a:t>-MES</a:t>
            </a:r>
            <a:r>
              <a:rPr lang="zh-CN" altLang="en-US" b="1" dirty="0" smtClean="0">
                <a:latin typeface="微軟正黑體" pitchFamily="34" charset="-120"/>
                <a:ea typeface="微軟正黑體" pitchFamily="34" charset="-120"/>
              </a:rPr>
              <a:t>系統 </a:t>
            </a:r>
            <a:endParaRPr lang="en-US" altLang="zh-CN" b="1" dirty="0" smtClean="0">
              <a:latin typeface="微軟正黑體" pitchFamily="34" charset="-120"/>
              <a:ea typeface="微軟正黑體" pitchFamily="34" charset="-120"/>
            </a:endParaRPr>
          </a:p>
          <a:p>
            <a:r>
              <a:rPr lang="zh-CN" altLang="en-US" b="1" dirty="0" smtClean="0">
                <a:latin typeface="微軟正黑體" pitchFamily="34" charset="-120"/>
                <a:ea typeface="微軟正黑體" pitchFamily="34" charset="-120"/>
              </a:rPr>
              <a:t>生產計劃</a:t>
            </a:r>
            <a:r>
              <a:rPr lang="zh-TW" altLang="en-US" b="1" dirty="0" smtClean="0">
                <a:latin typeface="微軟正黑體" pitchFamily="34" charset="-120"/>
                <a:ea typeface="微軟正黑體" pitchFamily="34" charset="-120"/>
              </a:rPr>
              <a:t>面板</a:t>
            </a:r>
            <a:r>
              <a:rPr lang="zh-CN" altLang="en-US" b="1" dirty="0" smtClean="0">
                <a:latin typeface="微軟正黑體" pitchFamily="34" charset="-120"/>
                <a:ea typeface="微軟正黑體" pitchFamily="34" charset="-120"/>
              </a:rPr>
              <a:t>：確保產品交期</a:t>
            </a:r>
            <a:endParaRPr lang="zh-TW" altLang="en-US" dirty="0">
              <a:latin typeface="微軟正黑體" pitchFamily="34" charset="-120"/>
              <a:ea typeface="微軟正黑體" pitchFamily="34" charset="-120"/>
            </a:endParaRPr>
          </a:p>
        </p:txBody>
      </p:sp>
      <p:pic>
        <p:nvPicPr>
          <p:cNvPr id="15362" name="Picture 2" descr="mes系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1052735"/>
            <a:ext cx="8681707" cy="4898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质量管理"/>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028" y="764704"/>
            <a:ext cx="8995308" cy="5112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ES系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1556792"/>
            <a:ext cx="8279929" cy="428048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10821" y="332656"/>
            <a:ext cx="8279929"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fontAlgn="base">
              <a:spcBef>
                <a:spcPct val="0"/>
              </a:spcBef>
              <a:spcAft>
                <a:spcPct val="0"/>
              </a:spcAft>
            </a:pPr>
            <a:r>
              <a:rPr kumimoji="1" lang="zh-CN" altLang="en-US" sz="1600" b="1" dirty="0" smtClean="0">
                <a:latin typeface="微軟正黑體" pitchFamily="34" charset="-120"/>
                <a:ea typeface="微軟正黑體" pitchFamily="34" charset="-120"/>
                <a:cs typeface="新細明體" pitchFamily="18" charset="-120"/>
              </a:rPr>
              <a:t>計畫排產</a:t>
            </a:r>
            <a:r>
              <a:rPr kumimoji="1" lang="zh-TW" altLang="en-US" sz="1600" b="1" dirty="0" smtClean="0">
                <a:latin typeface="微軟正黑體" pitchFamily="34" charset="-120"/>
                <a:ea typeface="微軟正黑體" pitchFamily="34" charset="-120"/>
                <a:cs typeface="新細明體" pitchFamily="18" charset="-120"/>
              </a:rPr>
              <a:t>面板</a:t>
            </a:r>
            <a:endParaRPr kumimoji="1" lang="en-US" altLang="zh-TW" sz="1600" b="1" dirty="0">
              <a:latin typeface="微軟正黑體" pitchFamily="34" charset="-120"/>
              <a:ea typeface="微軟正黑體" pitchFamily="34" charset="-120"/>
              <a:cs typeface="新細明體" pitchFamily="18" charset="-120"/>
            </a:endParaRPr>
          </a:p>
          <a:p>
            <a:pPr fontAlgn="base">
              <a:spcBef>
                <a:spcPct val="0"/>
              </a:spcBef>
              <a:spcAft>
                <a:spcPct val="0"/>
              </a:spcAft>
            </a:pPr>
            <a:endParaRPr kumimoji="1" lang="zh-CN" altLang="en-US" sz="1600" b="1" dirty="0">
              <a:latin typeface="微軟正黑體" pitchFamily="34" charset="-120"/>
              <a:ea typeface="微軟正黑體" pitchFamily="34" charset="-120"/>
              <a:cs typeface="新細明體" pitchFamily="18" charset="-120"/>
            </a:endParaRPr>
          </a:p>
          <a:p>
            <a:pPr fontAlgn="base">
              <a:spcBef>
                <a:spcPct val="0"/>
              </a:spcBef>
              <a:spcAft>
                <a:spcPct val="0"/>
              </a:spcAft>
            </a:pPr>
            <a:r>
              <a:rPr kumimoji="1" lang="zh-CN" altLang="en-US" sz="1400" dirty="0" smtClean="0">
                <a:latin typeface="微軟正黑體" pitchFamily="34" charset="-120"/>
                <a:ea typeface="微軟正黑體" pitchFamily="34" charset="-120"/>
                <a:cs typeface="新細明體" pitchFamily="18" charset="-120"/>
              </a:rPr>
              <a:t>通過合理的排程，</a:t>
            </a:r>
            <a:endParaRPr kumimoji="1" lang="en-US" altLang="zh-CN" sz="1400" dirty="0" smtClean="0">
              <a:latin typeface="微軟正黑體" pitchFamily="34" charset="-120"/>
              <a:ea typeface="微軟正黑體" pitchFamily="34" charset="-120"/>
              <a:cs typeface="新細明體" pitchFamily="18" charset="-120"/>
            </a:endParaRPr>
          </a:p>
          <a:p>
            <a:pPr fontAlgn="base">
              <a:spcBef>
                <a:spcPct val="0"/>
              </a:spcBef>
              <a:spcAft>
                <a:spcPct val="0"/>
              </a:spcAft>
            </a:pPr>
            <a:r>
              <a:rPr kumimoji="1" lang="zh-CN" altLang="en-US" sz="1400" dirty="0" smtClean="0">
                <a:latin typeface="微軟正黑體" pitchFamily="34" charset="-120"/>
                <a:ea typeface="微軟正黑體" pitchFamily="34" charset="-120"/>
                <a:cs typeface="新細明體" pitchFamily="18" charset="-120"/>
              </a:rPr>
              <a:t>減少供應能力和生產能力限制對供應鏈體系的影響，優化排程，提升製造效率，降低製造成本；</a:t>
            </a:r>
            <a:endParaRPr kumimoji="1" lang="zh-CN" altLang="en-US" sz="1400" dirty="0">
              <a:latin typeface="微軟正黑體" pitchFamily="34" charset="-120"/>
              <a:ea typeface="微軟正黑體" pitchFamily="34" charset="-120"/>
              <a:cs typeface="新細明體" pitchFamily="18" charset="-12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504460" y="368950"/>
            <a:ext cx="8099987"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1pPr>
            <a:lvl2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2pPr>
            <a:lvl3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3pPr>
            <a:lvl4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4pPr>
            <a:lvl5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5pPr>
            <a:lvl6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6pPr>
            <a:lvl7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7pPr>
            <a:lvl8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8pPr>
            <a:lvl9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9pPr>
          </a:lstStyle>
          <a:p>
            <a:pPr marL="0" marR="0" lvl="0" indent="0" defTabSz="914400" rtl="0" eaLnBrk="1" fontAlgn="base" latinLnBrk="0" hangingPunct="1">
              <a:lnSpc>
                <a:spcPct val="100000"/>
              </a:lnSpc>
              <a:spcBef>
                <a:spcPct val="0"/>
              </a:spcBef>
              <a:spcAft>
                <a:spcPct val="0"/>
              </a:spcAft>
              <a:buClrTx/>
              <a:buSzTx/>
              <a:buFontTx/>
              <a:buNone/>
            </a:pPr>
            <a:r>
              <a:rPr kumimoji="1" lang="zh-TW" altLang="zh-TW" sz="1400" b="1" i="0" u="none" strike="noStrike" cap="none" normalizeH="0" baseline="0" dirty="0" smtClean="0">
                <a:ln>
                  <a:noFill/>
                </a:ln>
                <a:effectLst/>
                <a:latin typeface="微軟正黑體" pitchFamily="34" charset="-120"/>
                <a:ea typeface="微軟正黑體" pitchFamily="34" charset="-120"/>
              </a:rPr>
              <a:t>過程品質管制</a:t>
            </a:r>
            <a:r>
              <a:rPr lang="zh-TW" altLang="en-US" sz="1400" b="1" dirty="0" smtClean="0">
                <a:latin typeface="微軟正黑體" pitchFamily="34" charset="-120"/>
                <a:ea typeface="微軟正黑體" pitchFamily="34" charset="-120"/>
              </a:rPr>
              <a:t>面板</a:t>
            </a:r>
            <a:endParaRPr lang="en-US" altLang="zh-TW" sz="1400" b="1" dirty="0" smtClean="0">
              <a:latin typeface="微軟正黑體" pitchFamily="34" charset="-120"/>
              <a:ea typeface="微軟正黑體" pitchFamily="34" charset="-120"/>
            </a:endParaRPr>
          </a:p>
          <a:p>
            <a:pPr marL="0" marR="0" lvl="0" indent="0" defTabSz="914400" rtl="0" eaLnBrk="1" fontAlgn="base" latinLnBrk="0" hangingPunct="1">
              <a:lnSpc>
                <a:spcPct val="100000"/>
              </a:lnSpc>
              <a:spcBef>
                <a:spcPct val="0"/>
              </a:spcBef>
              <a:spcAft>
                <a:spcPct val="0"/>
              </a:spcAft>
              <a:buClrTx/>
              <a:buSzTx/>
              <a:buFontTx/>
              <a:buNone/>
            </a:pPr>
            <a:endParaRPr kumimoji="1" lang="zh-TW" altLang="zh-TW" sz="1400" b="0" i="0" u="none" strike="noStrike" cap="none" normalizeH="0" baseline="0" dirty="0" smtClean="0">
              <a:ln>
                <a:noFill/>
              </a:ln>
              <a:effectLst/>
              <a:latin typeface="微軟正黑體" pitchFamily="34" charset="-120"/>
              <a:ea typeface="微軟正黑體" pitchFamily="34" charset="-120"/>
            </a:endParaRPr>
          </a:p>
          <a:p>
            <a:pPr marL="0" marR="0" lvl="0" indent="0" defTabSz="914400" rtl="0" eaLnBrk="0" fontAlgn="base" latinLnBrk="0" hangingPunct="0">
              <a:lnSpc>
                <a:spcPct val="100000"/>
              </a:lnSpc>
              <a:spcBef>
                <a:spcPct val="0"/>
              </a:spcBef>
              <a:spcAft>
                <a:spcPct val="0"/>
              </a:spcAft>
              <a:buClrTx/>
              <a:buSzTx/>
              <a:buFontTx/>
              <a:buNone/>
            </a:pPr>
            <a:r>
              <a:rPr kumimoji="1" lang="zh-TW" altLang="zh-TW" sz="1400" b="0" i="0" u="none" strike="noStrike" cap="none" normalizeH="0" baseline="0" dirty="0" smtClean="0">
                <a:ln>
                  <a:noFill/>
                </a:ln>
                <a:effectLst/>
                <a:latin typeface="微軟正黑體" pitchFamily="34" charset="-120"/>
                <a:ea typeface="微軟正黑體" pitchFamily="34" charset="-120"/>
              </a:rPr>
              <a:t>原材料與生產過程質量數據收集，通過報表可實現自動分析，</a:t>
            </a:r>
            <a:endParaRPr kumimoji="1" lang="en-US" altLang="zh-TW" sz="1400" b="0" i="0" u="none" strike="noStrike" cap="none" normalizeH="0" baseline="0" dirty="0" smtClean="0">
              <a:ln>
                <a:noFill/>
              </a:ln>
              <a:effectLst/>
              <a:latin typeface="微軟正黑體" pitchFamily="34" charset="-120"/>
              <a:ea typeface="微軟正黑體" pitchFamily="34" charset="-120"/>
            </a:endParaRPr>
          </a:p>
          <a:p>
            <a:pPr marL="0" marR="0" lvl="0" indent="0" defTabSz="914400" rtl="0" eaLnBrk="0" fontAlgn="base" latinLnBrk="0" hangingPunct="0">
              <a:lnSpc>
                <a:spcPct val="100000"/>
              </a:lnSpc>
              <a:spcBef>
                <a:spcPct val="0"/>
              </a:spcBef>
              <a:spcAft>
                <a:spcPct val="0"/>
              </a:spcAft>
              <a:buClrTx/>
              <a:buSzTx/>
              <a:buFontTx/>
              <a:buNone/>
            </a:pPr>
            <a:r>
              <a:rPr kumimoji="1" lang="zh-TW" altLang="zh-TW" sz="1400" b="0" i="0" u="none" strike="noStrike" cap="none" normalizeH="0" baseline="0" dirty="0" smtClean="0">
                <a:ln>
                  <a:noFill/>
                </a:ln>
                <a:effectLst/>
                <a:latin typeface="微軟正黑體" pitchFamily="34" charset="-120"/>
                <a:ea typeface="微軟正黑體" pitchFamily="34" charset="-120"/>
              </a:rPr>
              <a:t>減少人工</a:t>
            </a:r>
            <a:r>
              <a:rPr lang="zh-TW" altLang="en-US" sz="1400" dirty="0" smtClean="0">
                <a:latin typeface="微軟正黑體" pitchFamily="34" charset="-120"/>
                <a:ea typeface="微軟正黑體" pitchFamily="34" charset="-120"/>
              </a:rPr>
              <a:t>干</a:t>
            </a:r>
            <a:r>
              <a:rPr kumimoji="1" lang="zh-TW" altLang="zh-TW" sz="1400" b="0" i="0" u="none" strike="noStrike" cap="none" normalizeH="0" baseline="0" dirty="0" smtClean="0">
                <a:ln>
                  <a:noFill/>
                </a:ln>
                <a:effectLst/>
                <a:latin typeface="微軟正黑體" pitchFamily="34" charset="-120"/>
                <a:ea typeface="微軟正黑體" pitchFamily="34" charset="-120"/>
              </a:rPr>
              <a:t>預，提升品質管制標準。 </a:t>
            </a:r>
            <a:r>
              <a:rPr kumimoji="1" lang="zh-TW" altLang="zh-TW" sz="1600" b="0" i="0" u="none" strike="noStrike" cap="none" normalizeH="0" baseline="0" dirty="0" smtClean="0">
                <a:ln>
                  <a:noFill/>
                </a:ln>
                <a:effectLst/>
                <a:latin typeface="微軟正黑體" pitchFamily="34" charset="-120"/>
                <a:ea typeface="微軟正黑體" pitchFamily="34" charset="-120"/>
              </a:rPr>
              <a:t>  </a:t>
            </a:r>
            <a:endParaRPr kumimoji="1" lang="zh-TW" altLang="zh-TW" sz="1200" b="0" i="0" u="none" strike="noStrike" cap="none" normalizeH="0" baseline="0" dirty="0" smtClean="0">
              <a:ln>
                <a:noFill/>
              </a:ln>
              <a:effectLst/>
              <a:latin typeface="微軟正黑體" pitchFamily="34" charset="-120"/>
              <a:ea typeface="微軟正黑體" pitchFamily="34" charset="-120"/>
            </a:endParaRPr>
          </a:p>
        </p:txBody>
      </p:sp>
      <p:pic>
        <p:nvPicPr>
          <p:cNvPr id="17410" name="Picture 2" descr="MES">
            <a:hlinkClick r:id="rId1" tooltip="MES"/>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026" y="1628800"/>
            <a:ext cx="8186092" cy="409304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732827" y="6121888"/>
            <a:ext cx="2286000" cy="400110"/>
          </a:xfrm>
          <a:prstGeom prst="rect">
            <a:avLst/>
          </a:prstGeom>
        </p:spPr>
        <p:txBody>
          <a:bodyPr>
            <a:spAutoFit/>
          </a:bodyPr>
          <a:lstStyle/>
          <a:p>
            <a:pPr lvl="0" algn="ctr" eaLnBrk="0" fontAlgn="base" hangingPunct="0">
              <a:spcBef>
                <a:spcPct val="0"/>
              </a:spcBef>
              <a:spcAft>
                <a:spcPct val="0"/>
              </a:spcAft>
            </a:pPr>
            <a:r>
              <a:rPr kumimoji="1" lang="zh-TW" altLang="zh-TW" sz="1000" dirty="0">
                <a:solidFill>
                  <a:srgbClr val="505050"/>
                </a:solidFill>
                <a:latin typeface="Microsoft YaHei" pitchFamily="34" charset="-122"/>
                <a:ea typeface="Microsoft YaHei" pitchFamily="34" charset="-122"/>
                <a:cs typeface="新細明體" pitchFamily="18" charset="-120"/>
                <a:hlinkClick r:id="rId1" tooltip="MES"/>
              </a:rPr>
              <a:t> </a:t>
            </a:r>
            <a:endParaRPr kumimoji="1" lang="zh-TW" altLang="zh-TW" sz="800" dirty="0">
              <a:solidFill>
                <a:prstClr val="black"/>
              </a:solidFill>
              <a:latin typeface="Arial" pitchFamily="34" charset="0"/>
              <a:ea typeface="新細明體" pitchFamily="18" charset="-120"/>
              <a:cs typeface="新細明體" pitchFamily="18" charset="-120"/>
            </a:endParaRPr>
          </a:p>
          <a:p>
            <a:pPr lvl="0" algn="ctr" eaLnBrk="0" fontAlgn="base" hangingPunct="0">
              <a:spcBef>
                <a:spcPct val="0"/>
              </a:spcBef>
              <a:spcAft>
                <a:spcPct val="0"/>
              </a:spcAft>
            </a:pPr>
            <a:r>
              <a:rPr kumimoji="1" lang="zh-TW" altLang="zh-TW" sz="1000" dirty="0">
                <a:solidFill>
                  <a:srgbClr val="505050"/>
                </a:solidFill>
                <a:latin typeface="Microsoft YaHei" pitchFamily="34" charset="-122"/>
                <a:ea typeface="Microsoft YaHei" pitchFamily="34" charset="-122"/>
                <a:cs typeface="新細明體" pitchFamily="18" charset="-120"/>
              </a:rPr>
              <a:t>▲质量信息自动统计归类</a:t>
            </a:r>
            <a:endParaRPr lang="zh-TW"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s://timgsa.baidu.com/timg?image&amp;quality=80&amp;size=b9999_10000&amp;sec=1501677646733&amp;di=3893e8586d42277f2516c3ddcad97f0f&amp;imgtype=0&amp;src=http%3A%2F%2Fimg57.gkzhan.com%2F9%2F20140909%2F63545880458945884527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188640"/>
            <a:ext cx="8640960" cy="6501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188640"/>
            <a:ext cx="8229600" cy="6741368"/>
          </a:xfrm>
        </p:spPr>
        <p:txBody>
          <a:bodyPr>
            <a:noAutofit/>
          </a:bodyPr>
          <a:lstStyle/>
          <a:p>
            <a:pPr marL="0" indent="0">
              <a:lnSpc>
                <a:spcPct val="120000"/>
              </a:lnSpc>
              <a:buNone/>
            </a:pPr>
            <a:r>
              <a:rPr lang="en-US" altLang="zh-CN" sz="1400" b="1" dirty="0" smtClean="0">
                <a:latin typeface="微軟正黑體" pitchFamily="34" charset="-120"/>
                <a:ea typeface="微軟正黑體" pitchFamily="34" charset="-120"/>
              </a:rPr>
              <a:t>MES</a:t>
            </a:r>
            <a:r>
              <a:rPr lang="zh-CN" altLang="en-US" sz="1400" b="1" dirty="0" smtClean="0">
                <a:latin typeface="微軟正黑體" pitchFamily="34" charset="-120"/>
                <a:ea typeface="微軟正黑體" pitchFamily="34" charset="-120"/>
              </a:rPr>
              <a:t>（</a:t>
            </a:r>
            <a:r>
              <a:rPr lang="en-US" altLang="zh-CN" sz="1400" b="1" dirty="0" smtClean="0">
                <a:latin typeface="微軟正黑體" pitchFamily="34" charset="-120"/>
                <a:ea typeface="微軟正黑體" pitchFamily="34" charset="-120"/>
              </a:rPr>
              <a:t>Manufacturing Execution System</a:t>
            </a:r>
            <a:r>
              <a:rPr lang="zh-CN" altLang="en-US" sz="1400" b="1" dirty="0" smtClean="0">
                <a:latin typeface="微軟正黑體" pitchFamily="34" charset="-120"/>
                <a:ea typeface="微軟正黑體" pitchFamily="34" charset="-120"/>
              </a:rPr>
              <a:t>）</a:t>
            </a:r>
            <a:r>
              <a:rPr lang="zh-CN" altLang="en-US" sz="1400" dirty="0" smtClean="0">
                <a:latin typeface="微軟正黑體" pitchFamily="34" charset="-120"/>
                <a:ea typeface="微軟正黑體" pitchFamily="34" charset="-120"/>
              </a:rPr>
              <a:t>是製造執行系統的縮寫。</a:t>
            </a:r>
            <a:br>
              <a:rPr lang="en-US" altLang="zh-CN" sz="1400" dirty="0" smtClean="0">
                <a:latin typeface="微軟正黑體" pitchFamily="34" charset="-120"/>
                <a:ea typeface="微軟正黑體" pitchFamily="34" charset="-120"/>
              </a:rPr>
            </a:br>
            <a:r>
              <a:rPr lang="en-US" altLang="zh-CN" sz="1400" dirty="0" smtClean="0">
                <a:latin typeface="微軟正黑體" pitchFamily="34" charset="-120"/>
                <a:ea typeface="微軟正黑體" pitchFamily="34" charset="-120"/>
              </a:rPr>
              <a:t>MES</a:t>
            </a:r>
            <a:r>
              <a:rPr lang="zh-CN" altLang="en-US" sz="1400" dirty="0" smtClean="0">
                <a:latin typeface="微軟正黑體" pitchFamily="34" charset="-120"/>
                <a:ea typeface="微軟正黑體" pitchFamily="34" charset="-120"/>
              </a:rPr>
              <a:t>是美國管理界</a:t>
            </a:r>
            <a:r>
              <a:rPr lang="en-US" altLang="zh-CN" sz="1400" dirty="0" smtClean="0">
                <a:latin typeface="微軟正黑體" pitchFamily="34" charset="-120"/>
                <a:ea typeface="微軟正黑體" pitchFamily="34" charset="-120"/>
              </a:rPr>
              <a:t>1990</a:t>
            </a:r>
            <a:r>
              <a:rPr lang="zh-CN" altLang="en-US" sz="1400" dirty="0" smtClean="0">
                <a:latin typeface="微軟正黑體" pitchFamily="34" charset="-120"/>
                <a:ea typeface="微軟正黑體" pitchFamily="34" charset="-120"/>
              </a:rPr>
              <a:t>年代提出的新概念，</a:t>
            </a:r>
            <a:r>
              <a:rPr lang="en-US" altLang="zh-CN" sz="1400" dirty="0" smtClean="0">
                <a:latin typeface="微軟正黑體" pitchFamily="34" charset="-120"/>
                <a:ea typeface="微軟正黑體" pitchFamily="34" charset="-120"/>
              </a:rPr>
              <a:t>MESA</a:t>
            </a:r>
            <a:r>
              <a:rPr lang="zh-CN" altLang="en-US" sz="1400" dirty="0" smtClean="0">
                <a:latin typeface="微軟正黑體" pitchFamily="34" charset="-120"/>
                <a:ea typeface="微軟正黑體" pitchFamily="34" charset="-120"/>
              </a:rPr>
              <a:t>（</a:t>
            </a:r>
            <a:r>
              <a:rPr lang="en-US" altLang="zh-CN" sz="1400" dirty="0" smtClean="0">
                <a:latin typeface="微軟正黑體" pitchFamily="34" charset="-120"/>
                <a:ea typeface="微軟正黑體" pitchFamily="34" charset="-120"/>
              </a:rPr>
              <a:t>MES</a:t>
            </a:r>
            <a:r>
              <a:rPr lang="zh-CN" altLang="en-US" sz="1400" dirty="0" smtClean="0">
                <a:latin typeface="微軟正黑體" pitchFamily="34" charset="-120"/>
                <a:ea typeface="微軟正黑體" pitchFamily="34" charset="-120"/>
              </a:rPr>
              <a:t>國際聯合會）對</a:t>
            </a:r>
            <a:r>
              <a:rPr lang="en-US" altLang="zh-CN" sz="1400" dirty="0" smtClean="0">
                <a:latin typeface="微軟正黑體" pitchFamily="34" charset="-120"/>
                <a:ea typeface="微軟正黑體" pitchFamily="34" charset="-120"/>
              </a:rPr>
              <a:t>MES</a:t>
            </a:r>
            <a:r>
              <a:rPr lang="zh-CN" altLang="en-US" sz="1400" dirty="0" smtClean="0">
                <a:latin typeface="微軟正黑體" pitchFamily="34" charset="-120"/>
                <a:ea typeface="微軟正黑體" pitchFamily="34" charset="-120"/>
              </a:rPr>
              <a:t>的定義是：</a:t>
            </a:r>
            <a:br>
              <a:rPr lang="en-US" altLang="zh-CN" sz="1400" dirty="0" smtClean="0">
                <a:latin typeface="微軟正黑體" pitchFamily="34" charset="-120"/>
                <a:ea typeface="微軟正黑體" pitchFamily="34" charset="-120"/>
              </a:rPr>
            </a:br>
            <a:r>
              <a:rPr lang="en-US" altLang="zh-CN" sz="1400" dirty="0" smtClean="0">
                <a:latin typeface="微軟正黑體" pitchFamily="34" charset="-120"/>
                <a:ea typeface="微軟正黑體" pitchFamily="34" charset="-120"/>
              </a:rPr>
              <a:t>MES</a:t>
            </a:r>
            <a:r>
              <a:rPr lang="zh-CN" altLang="en-US" sz="1400" dirty="0" smtClean="0">
                <a:latin typeface="微軟正黑體" pitchFamily="34" charset="-120"/>
                <a:ea typeface="微軟正黑體" pitchFamily="34" charset="-120"/>
              </a:rPr>
              <a:t>能通過資訊傳遞對從訂單下達到產品完成的整個生產過程進行優化管理。</a:t>
            </a:r>
            <a:br>
              <a:rPr lang="en-US" altLang="zh-CN" sz="1400" dirty="0" smtClean="0">
                <a:latin typeface="微軟正黑體" pitchFamily="34" charset="-120"/>
                <a:ea typeface="微軟正黑體" pitchFamily="34" charset="-120"/>
              </a:rPr>
            </a:br>
            <a:r>
              <a:rPr lang="zh-CN" altLang="en-US" sz="1400" dirty="0" smtClean="0">
                <a:solidFill>
                  <a:srgbClr val="C00000"/>
                </a:solidFill>
                <a:latin typeface="微軟正黑體" pitchFamily="34" charset="-120"/>
                <a:ea typeface="微軟正黑體" pitchFamily="34" charset="-120"/>
              </a:rPr>
              <a:t>當車間發生即時事件時，</a:t>
            </a:r>
            <a:r>
              <a:rPr lang="en-US" altLang="zh-CN" sz="1400" dirty="0" smtClean="0">
                <a:solidFill>
                  <a:srgbClr val="C00000"/>
                </a:solidFill>
                <a:latin typeface="微軟正黑體" pitchFamily="34" charset="-120"/>
                <a:ea typeface="微軟正黑體" pitchFamily="34" charset="-120"/>
              </a:rPr>
              <a:t>MES</a:t>
            </a:r>
            <a:r>
              <a:rPr lang="zh-CN" altLang="en-US" sz="1400" dirty="0" smtClean="0">
                <a:solidFill>
                  <a:srgbClr val="C00000"/>
                </a:solidFill>
                <a:latin typeface="微軟正黑體" pitchFamily="34" charset="-120"/>
                <a:ea typeface="微軟正黑體" pitchFamily="34" charset="-120"/>
              </a:rPr>
              <a:t>能對此及時做出反應、報告，並用當前的準確資料對它們進行指導和處理。</a:t>
            </a:r>
            <a:br>
              <a:rPr lang="en-US" altLang="zh-CN" sz="1400" dirty="0" smtClean="0">
                <a:solidFill>
                  <a:srgbClr val="C00000"/>
                </a:solidFill>
                <a:latin typeface="微軟正黑體" pitchFamily="34" charset="-120"/>
                <a:ea typeface="微軟正黑體" pitchFamily="34" charset="-120"/>
              </a:rPr>
            </a:br>
            <a:br>
              <a:rPr lang="zh-CN" altLang="en-US" sz="1400" dirty="0" smtClean="0">
                <a:solidFill>
                  <a:srgbClr val="C00000"/>
                </a:solidFill>
                <a:latin typeface="微軟正黑體" pitchFamily="34" charset="-120"/>
                <a:ea typeface="微軟正黑體" pitchFamily="34" charset="-120"/>
              </a:rPr>
            </a:br>
            <a:r>
              <a:rPr lang="zh-CN" altLang="en-US" sz="1400" dirty="0" smtClean="0">
                <a:latin typeface="微軟正黑體" pitchFamily="34" charset="-120"/>
                <a:ea typeface="微軟正黑體" pitchFamily="34" charset="-120"/>
              </a:rPr>
              <a:t>從這個定義來看，</a:t>
            </a:r>
            <a:r>
              <a:rPr lang="en-US" altLang="zh-CN" sz="1400" dirty="0" smtClean="0">
                <a:solidFill>
                  <a:srgbClr val="C00000"/>
                </a:solidFill>
                <a:latin typeface="微軟正黑體" pitchFamily="34" charset="-120"/>
                <a:ea typeface="微軟正黑體" pitchFamily="34" charset="-120"/>
              </a:rPr>
              <a:t>MES</a:t>
            </a:r>
            <a:r>
              <a:rPr lang="zh-CN" altLang="en-US" sz="1400" dirty="0" smtClean="0">
                <a:solidFill>
                  <a:srgbClr val="C00000"/>
                </a:solidFill>
                <a:latin typeface="微軟正黑體" pitchFamily="34" charset="-120"/>
                <a:ea typeface="微軟正黑體" pitchFamily="34" charset="-120"/>
              </a:rPr>
              <a:t>是對</a:t>
            </a:r>
            <a:r>
              <a:rPr lang="en-US" altLang="zh-CN" sz="1400" dirty="0" smtClean="0">
                <a:solidFill>
                  <a:srgbClr val="C00000"/>
                </a:solidFill>
                <a:latin typeface="微軟正黑體" pitchFamily="34" charset="-120"/>
                <a:ea typeface="微軟正黑體" pitchFamily="34" charset="-120"/>
              </a:rPr>
              <a:t>ERP</a:t>
            </a:r>
            <a:r>
              <a:rPr lang="zh-CN" altLang="en-US" sz="1400" dirty="0" smtClean="0">
                <a:solidFill>
                  <a:srgbClr val="C00000"/>
                </a:solidFill>
                <a:latin typeface="微軟正黑體" pitchFamily="34" charset="-120"/>
                <a:ea typeface="微軟正黑體" pitchFamily="34" charset="-120"/>
              </a:rPr>
              <a:t>的計畫的一種監控和回饋，</a:t>
            </a:r>
            <a:r>
              <a:rPr lang="en-US" altLang="zh-CN" sz="1400" dirty="0" smtClean="0">
                <a:solidFill>
                  <a:srgbClr val="C00000"/>
                </a:solidFill>
                <a:latin typeface="微軟正黑體" pitchFamily="34" charset="-120"/>
                <a:ea typeface="微軟正黑體" pitchFamily="34" charset="-120"/>
              </a:rPr>
              <a:t>MES</a:t>
            </a:r>
            <a:r>
              <a:rPr lang="zh-CN" altLang="en-US" sz="1400" dirty="0" smtClean="0">
                <a:solidFill>
                  <a:srgbClr val="C00000"/>
                </a:solidFill>
                <a:latin typeface="微軟正黑體" pitchFamily="34" charset="-120"/>
                <a:ea typeface="微軟正黑體" pitchFamily="34" charset="-120"/>
              </a:rPr>
              <a:t>其實是</a:t>
            </a:r>
            <a:r>
              <a:rPr lang="en-US" altLang="zh-CN" sz="1400" dirty="0" smtClean="0">
                <a:solidFill>
                  <a:srgbClr val="C00000"/>
                </a:solidFill>
                <a:latin typeface="微軟正黑體" pitchFamily="34" charset="-120"/>
                <a:ea typeface="微軟正黑體" pitchFamily="34" charset="-120"/>
              </a:rPr>
              <a:t>ERP</a:t>
            </a:r>
            <a:r>
              <a:rPr lang="zh-CN" altLang="en-US" sz="1400" dirty="0" smtClean="0">
                <a:solidFill>
                  <a:srgbClr val="C00000"/>
                </a:solidFill>
                <a:latin typeface="微軟正黑體" pitchFamily="34" charset="-120"/>
                <a:ea typeface="微軟正黑體" pitchFamily="34" charset="-120"/>
              </a:rPr>
              <a:t>業務管理在生產現場的細化，</a:t>
            </a:r>
            <a:br>
              <a:rPr lang="en-US" altLang="zh-CN" sz="1400" dirty="0" smtClean="0">
                <a:solidFill>
                  <a:srgbClr val="C00000"/>
                </a:solidFill>
                <a:latin typeface="微軟正黑體" pitchFamily="34" charset="-120"/>
                <a:ea typeface="微軟正黑體" pitchFamily="34" charset="-120"/>
              </a:rPr>
            </a:br>
            <a:r>
              <a:rPr lang="en-US" altLang="zh-CN" sz="1400" dirty="0" smtClean="0">
                <a:latin typeface="微軟正黑體" pitchFamily="34" charset="-120"/>
                <a:ea typeface="微軟正黑體" pitchFamily="34" charset="-120"/>
              </a:rPr>
              <a:t>ERP</a:t>
            </a:r>
            <a:r>
              <a:rPr lang="zh-CN" altLang="en-US" sz="1400" dirty="0" smtClean="0">
                <a:latin typeface="微軟正黑體" pitchFamily="34" charset="-120"/>
                <a:ea typeface="微軟正黑體" pitchFamily="34" charset="-120"/>
              </a:rPr>
              <a:t>是業務管理級的系統，</a:t>
            </a:r>
            <a:r>
              <a:rPr lang="zh-CN" altLang="en-US" sz="1400" dirty="0" smtClean="0">
                <a:solidFill>
                  <a:srgbClr val="C00000"/>
                </a:solidFill>
                <a:latin typeface="微軟正黑體" pitchFamily="34" charset="-120"/>
                <a:ea typeface="微軟正黑體" pitchFamily="34" charset="-120"/>
              </a:rPr>
              <a:t>而</a:t>
            </a:r>
            <a:r>
              <a:rPr lang="en-US" altLang="zh-CN" sz="1400" dirty="0" smtClean="0">
                <a:solidFill>
                  <a:srgbClr val="C00000"/>
                </a:solidFill>
                <a:latin typeface="微軟正黑體" pitchFamily="34" charset="-120"/>
                <a:ea typeface="微軟正黑體" pitchFamily="34" charset="-120"/>
              </a:rPr>
              <a:t>MES</a:t>
            </a:r>
            <a:r>
              <a:rPr lang="zh-CN" altLang="en-US" sz="1400" dirty="0" smtClean="0">
                <a:solidFill>
                  <a:srgbClr val="C00000"/>
                </a:solidFill>
                <a:latin typeface="微軟正黑體" pitchFamily="34" charset="-120"/>
                <a:ea typeface="微軟正黑體" pitchFamily="34" charset="-120"/>
              </a:rPr>
              <a:t>是現場作業級的系統。</a:t>
            </a:r>
            <a:r>
              <a:rPr lang="zh-CN" altLang="en-US" sz="1400" dirty="0" smtClean="0">
                <a:latin typeface="微軟正黑體" pitchFamily="34" charset="-120"/>
                <a:ea typeface="微軟正黑體" pitchFamily="34" charset="-120"/>
              </a:rPr>
              <a:t>所以，很多</a:t>
            </a:r>
            <a:r>
              <a:rPr lang="en-US" altLang="zh-CN" sz="1400" dirty="0" smtClean="0">
                <a:solidFill>
                  <a:srgbClr val="C00000"/>
                </a:solidFill>
                <a:latin typeface="微軟正黑體" pitchFamily="34" charset="-120"/>
                <a:ea typeface="微軟正黑體" pitchFamily="34" charset="-120"/>
              </a:rPr>
              <a:t>MES</a:t>
            </a:r>
            <a:r>
              <a:rPr lang="zh-CN" altLang="en-US" sz="1400" dirty="0" smtClean="0">
                <a:solidFill>
                  <a:srgbClr val="C00000"/>
                </a:solidFill>
                <a:latin typeface="微軟正黑體" pitchFamily="34" charset="-120"/>
                <a:ea typeface="微軟正黑體" pitchFamily="34" charset="-120"/>
              </a:rPr>
              <a:t>管理軟體都會與工業設備，</a:t>
            </a:r>
            <a:endParaRPr lang="en-US" altLang="zh-CN" sz="1400" dirty="0" smtClean="0">
              <a:solidFill>
                <a:srgbClr val="C00000"/>
              </a:solidFill>
              <a:latin typeface="微軟正黑體" pitchFamily="34" charset="-120"/>
              <a:ea typeface="微軟正黑體" pitchFamily="34" charset="-120"/>
            </a:endParaRPr>
          </a:p>
          <a:p>
            <a:pPr marL="0" indent="0">
              <a:lnSpc>
                <a:spcPct val="120000"/>
              </a:lnSpc>
              <a:buNone/>
            </a:pPr>
            <a:r>
              <a:rPr lang="zh-CN" altLang="en-US" sz="1400" dirty="0" smtClean="0">
                <a:solidFill>
                  <a:srgbClr val="C00000"/>
                </a:solidFill>
                <a:latin typeface="微軟正黑體" pitchFamily="34" charset="-120"/>
                <a:ea typeface="微軟正黑體" pitchFamily="34" charset="-120"/>
              </a:rPr>
              <a:t>通過工控技術進行</a:t>
            </a:r>
            <a:r>
              <a:rPr lang="zh-CN" altLang="en-US" sz="1400" u="sng" dirty="0" smtClean="0">
                <a:solidFill>
                  <a:srgbClr val="C00000"/>
                </a:solidFill>
                <a:latin typeface="微軟正黑體" pitchFamily="34" charset="-120"/>
                <a:ea typeface="微軟正黑體" pitchFamily="34" charset="-120"/>
              </a:rPr>
              <a:t>即時資料採集</a:t>
            </a:r>
            <a:r>
              <a:rPr lang="zh-CN" altLang="en-US" sz="1400" dirty="0" smtClean="0">
                <a:solidFill>
                  <a:srgbClr val="C00000"/>
                </a:solidFill>
                <a:latin typeface="微軟正黑體" pitchFamily="34" charset="-120"/>
                <a:ea typeface="微軟正黑體" pitchFamily="34" charset="-120"/>
              </a:rPr>
              <a:t>，</a:t>
            </a:r>
            <a:r>
              <a:rPr lang="zh-CN" altLang="en-US" sz="1400" dirty="0" smtClean="0">
                <a:latin typeface="微軟正黑體" pitchFamily="34" charset="-120"/>
                <a:ea typeface="微軟正黑體" pitchFamily="34" charset="-120"/>
              </a:rPr>
              <a:t>再上傳給</a:t>
            </a:r>
            <a:r>
              <a:rPr lang="en-US" altLang="zh-CN" sz="1400" dirty="0" smtClean="0">
                <a:latin typeface="微軟正黑體" pitchFamily="34" charset="-120"/>
                <a:ea typeface="微軟正黑體" pitchFamily="34" charset="-120"/>
              </a:rPr>
              <a:t>ERP</a:t>
            </a:r>
            <a:r>
              <a:rPr lang="zh-CN" altLang="en-US" sz="1400" dirty="0" smtClean="0">
                <a:latin typeface="微軟正黑體" pitchFamily="34" charset="-120"/>
                <a:ea typeface="微軟正黑體" pitchFamily="34" charset="-120"/>
              </a:rPr>
              <a:t>系統進行業務狀態改變和業務指令處理。</a:t>
            </a:r>
            <a:endParaRPr lang="en-US" altLang="zh-CN" sz="1400" dirty="0" smtClean="0">
              <a:latin typeface="微軟正黑體" pitchFamily="34" charset="-120"/>
              <a:ea typeface="微軟正黑體" pitchFamily="34" charset="-120"/>
            </a:endParaRPr>
          </a:p>
          <a:p>
            <a:pPr marL="0" indent="0">
              <a:lnSpc>
                <a:spcPct val="120000"/>
              </a:lnSpc>
              <a:buNone/>
            </a:pPr>
            <a:br>
              <a:rPr lang="zh-CN" altLang="en-US" sz="1400" dirty="0" smtClean="0">
                <a:latin typeface="微軟正黑體" pitchFamily="34" charset="-120"/>
                <a:ea typeface="微軟正黑體" pitchFamily="34" charset="-120"/>
              </a:rPr>
            </a:br>
            <a:r>
              <a:rPr lang="en-US" altLang="zh-CN" sz="1400" dirty="0" smtClean="0">
                <a:latin typeface="微軟正黑體" pitchFamily="34" charset="-120"/>
                <a:ea typeface="微軟正黑體" pitchFamily="34" charset="-120"/>
              </a:rPr>
              <a:t>ERP</a:t>
            </a:r>
            <a:r>
              <a:rPr lang="zh-CN" altLang="en-US" sz="1400" dirty="0" smtClean="0">
                <a:latin typeface="微軟正黑體" pitchFamily="34" charset="-120"/>
                <a:ea typeface="微軟正黑體" pitchFamily="34" charset="-120"/>
              </a:rPr>
              <a:t>和</a:t>
            </a:r>
            <a:r>
              <a:rPr lang="en-US" altLang="zh-CN" sz="1400" dirty="0" smtClean="0">
                <a:latin typeface="微軟正黑體" pitchFamily="34" charset="-120"/>
                <a:ea typeface="微軟正黑體" pitchFamily="34" charset="-120"/>
              </a:rPr>
              <a:t>MES</a:t>
            </a:r>
            <a:r>
              <a:rPr lang="zh-CN" altLang="en-US" sz="1400" dirty="0" smtClean="0">
                <a:latin typeface="微軟正黑體" pitchFamily="34" charset="-120"/>
                <a:ea typeface="微軟正黑體" pitchFamily="34" charset="-120"/>
              </a:rPr>
              <a:t>的關係：</a:t>
            </a:r>
            <a:br>
              <a:rPr lang="zh-CN" altLang="en-US" sz="1400" dirty="0" smtClean="0">
                <a:latin typeface="微軟正黑體" pitchFamily="34" charset="-120"/>
                <a:ea typeface="微軟正黑體" pitchFamily="34" charset="-120"/>
              </a:rPr>
            </a:br>
            <a:r>
              <a:rPr lang="en-US" altLang="zh-CN" sz="1400" dirty="0" smtClean="0">
                <a:latin typeface="微軟正黑體" pitchFamily="34" charset="-120"/>
                <a:ea typeface="微軟正黑體" pitchFamily="34" charset="-120"/>
              </a:rPr>
              <a:t>ERP</a:t>
            </a:r>
            <a:r>
              <a:rPr lang="zh-CN" altLang="en-US" sz="1400" dirty="0" smtClean="0">
                <a:latin typeface="微軟正黑體" pitchFamily="34" charset="-120"/>
                <a:ea typeface="微軟正黑體" pitchFamily="34" charset="-120"/>
              </a:rPr>
              <a:t>是一個對企業資源進行有效共用與利用的系統。</a:t>
            </a:r>
            <a:br>
              <a:rPr lang="en-US" altLang="zh-CN" sz="1400" dirty="0" smtClean="0">
                <a:latin typeface="微軟正黑體" pitchFamily="34" charset="-120"/>
                <a:ea typeface="微軟正黑體" pitchFamily="34" charset="-120"/>
              </a:rPr>
            </a:br>
            <a:r>
              <a:rPr lang="zh-CN" altLang="en-US" sz="1400" dirty="0" smtClean="0">
                <a:latin typeface="微軟正黑體" pitchFamily="34" charset="-120"/>
                <a:ea typeface="微軟正黑體" pitchFamily="34" charset="-120"/>
              </a:rPr>
              <a:t>通過資訊系統對資訊進行充分整理、有效傳遞，</a:t>
            </a:r>
            <a:br>
              <a:rPr lang="en-US" altLang="zh-CN" sz="1400" dirty="0" smtClean="0">
                <a:latin typeface="微軟正黑體" pitchFamily="34" charset="-120"/>
                <a:ea typeface="微軟正黑體" pitchFamily="34" charset="-120"/>
              </a:rPr>
            </a:br>
            <a:r>
              <a:rPr lang="zh-CN" altLang="en-US" sz="1400" dirty="0" smtClean="0">
                <a:latin typeface="微軟正黑體" pitchFamily="34" charset="-120"/>
                <a:ea typeface="微軟正黑體" pitchFamily="34" charset="-120"/>
              </a:rPr>
              <a:t>使企業的資源在購、存、產、銷、人、財、物等各方面</a:t>
            </a:r>
            <a:endParaRPr lang="en-US" altLang="zh-CN" sz="1400" dirty="0" smtClean="0">
              <a:latin typeface="微軟正黑體" pitchFamily="34" charset="-120"/>
              <a:ea typeface="微軟正黑體" pitchFamily="34" charset="-120"/>
            </a:endParaRPr>
          </a:p>
          <a:p>
            <a:pPr marL="0" indent="0">
              <a:lnSpc>
                <a:spcPct val="120000"/>
              </a:lnSpc>
              <a:buNone/>
            </a:pPr>
            <a:r>
              <a:rPr lang="zh-CN" altLang="en-US" sz="1400" dirty="0" smtClean="0">
                <a:latin typeface="微軟正黑體" pitchFamily="34" charset="-120"/>
                <a:ea typeface="微軟正黑體" pitchFamily="34" charset="-120"/>
              </a:rPr>
              <a:t>能夠得到合理地配置與利用，從而實現企業經營效率的提高。</a:t>
            </a:r>
            <a:endParaRPr lang="en-US" altLang="zh-CN" sz="1400" dirty="0" smtClean="0">
              <a:latin typeface="微軟正黑體" pitchFamily="34" charset="-120"/>
              <a:ea typeface="微軟正黑體" pitchFamily="34" charset="-120"/>
            </a:endParaRPr>
          </a:p>
          <a:p>
            <a:pPr marL="0" indent="0">
              <a:lnSpc>
                <a:spcPct val="120000"/>
              </a:lnSpc>
              <a:buNone/>
            </a:pPr>
            <a:r>
              <a:rPr lang="zh-CN" altLang="en-US" sz="1400" dirty="0" smtClean="0">
                <a:latin typeface="微軟正黑體" pitchFamily="34" charset="-120"/>
                <a:ea typeface="微軟正黑體" pitchFamily="34" charset="-120"/>
              </a:rPr>
              <a:t>廣義上講，</a:t>
            </a:r>
            <a:r>
              <a:rPr lang="en-US" altLang="zh-CN" sz="1400" dirty="0" smtClean="0">
                <a:latin typeface="微軟正黑體" pitchFamily="34" charset="-120"/>
                <a:ea typeface="微軟正黑體" pitchFamily="34" charset="-120"/>
              </a:rPr>
              <a:t>MES</a:t>
            </a:r>
            <a:r>
              <a:rPr lang="zh-CN" altLang="en-US" sz="1400" dirty="0" smtClean="0">
                <a:latin typeface="微軟正黑體" pitchFamily="34" charset="-120"/>
                <a:ea typeface="微軟正黑體" pitchFamily="34" charset="-120"/>
              </a:rPr>
              <a:t>管理都是在</a:t>
            </a:r>
            <a:r>
              <a:rPr lang="en-US" altLang="zh-CN" sz="1400" dirty="0" smtClean="0">
                <a:latin typeface="微軟正黑體" pitchFamily="34" charset="-120"/>
                <a:ea typeface="微軟正黑體" pitchFamily="34" charset="-120"/>
              </a:rPr>
              <a:t>ERP</a:t>
            </a:r>
            <a:r>
              <a:rPr lang="zh-CN" altLang="en-US" sz="1400" dirty="0" smtClean="0">
                <a:latin typeface="微軟正黑體" pitchFamily="34" charset="-120"/>
                <a:ea typeface="微軟正黑體" pitchFamily="34" charset="-120"/>
              </a:rPr>
              <a:t>的框架下運行的，</a:t>
            </a:r>
            <a:endParaRPr lang="en-US" altLang="zh-CN" sz="1400" dirty="0" smtClean="0">
              <a:latin typeface="微軟正黑體" pitchFamily="34" charset="-120"/>
              <a:ea typeface="微軟正黑體" pitchFamily="34" charset="-120"/>
            </a:endParaRPr>
          </a:p>
          <a:p>
            <a:pPr marL="0" indent="0">
              <a:lnSpc>
                <a:spcPct val="120000"/>
              </a:lnSpc>
              <a:buNone/>
            </a:pPr>
            <a:r>
              <a:rPr lang="zh-CN" altLang="en-US" sz="1400" dirty="0" smtClean="0">
                <a:latin typeface="微軟正黑體" pitchFamily="34" charset="-120"/>
                <a:ea typeface="微軟正黑體" pitchFamily="34" charset="-120"/>
              </a:rPr>
              <a:t>都是</a:t>
            </a:r>
            <a:r>
              <a:rPr lang="en-US" altLang="zh-CN" sz="1400" dirty="0" smtClean="0">
                <a:latin typeface="微軟正黑體" pitchFamily="34" charset="-120"/>
                <a:ea typeface="微軟正黑體" pitchFamily="34" charset="-120"/>
              </a:rPr>
              <a:t>ERP</a:t>
            </a:r>
            <a:r>
              <a:rPr lang="zh-CN" altLang="en-US" sz="1400" dirty="0" smtClean="0">
                <a:latin typeface="微軟正黑體" pitchFamily="34" charset="-120"/>
                <a:ea typeface="微軟正黑體" pitchFamily="34" charset="-120"/>
              </a:rPr>
              <a:t>的子集或交集。</a:t>
            </a:r>
            <a:endParaRPr lang="en-US" altLang="zh-CN" sz="1400" dirty="0" smtClean="0">
              <a:latin typeface="微軟正黑體" pitchFamily="34" charset="-120"/>
              <a:ea typeface="微軟正黑體" pitchFamily="34" charset="-120"/>
            </a:endParaRPr>
          </a:p>
          <a:p>
            <a:pPr marL="0" indent="0">
              <a:lnSpc>
                <a:spcPct val="120000"/>
              </a:lnSpc>
              <a:buNone/>
            </a:pPr>
            <a:r>
              <a:rPr lang="en-US" altLang="zh-CN" sz="1400" dirty="0" smtClean="0">
                <a:latin typeface="微軟正黑體" pitchFamily="34" charset="-120"/>
                <a:ea typeface="微軟正黑體" pitchFamily="34" charset="-120"/>
              </a:rPr>
              <a:t>MES</a:t>
            </a:r>
            <a:r>
              <a:rPr lang="zh-CN" altLang="en-US" sz="1400" dirty="0" smtClean="0">
                <a:latin typeface="微軟正黑體" pitchFamily="34" charset="-120"/>
                <a:ea typeface="微軟正黑體" pitchFamily="34" charset="-120"/>
              </a:rPr>
              <a:t>是對</a:t>
            </a:r>
            <a:r>
              <a:rPr lang="en-US" altLang="zh-CN" sz="1400" dirty="0" smtClean="0">
                <a:latin typeface="微軟正黑體" pitchFamily="34" charset="-120"/>
                <a:ea typeface="微軟正黑體" pitchFamily="34" charset="-120"/>
              </a:rPr>
              <a:t>ERP</a:t>
            </a:r>
            <a:r>
              <a:rPr lang="zh-CN" altLang="en-US" sz="1400" dirty="0" smtClean="0">
                <a:latin typeface="微軟正黑體" pitchFamily="34" charset="-120"/>
                <a:ea typeface="微軟正黑體" pitchFamily="34" charset="-120"/>
              </a:rPr>
              <a:t>的計畫的一種監控和回饋，</a:t>
            </a:r>
            <a:endParaRPr lang="en-US" altLang="zh-CN" sz="1400" dirty="0" smtClean="0">
              <a:latin typeface="微軟正黑體" pitchFamily="34" charset="-120"/>
              <a:ea typeface="微軟正黑體" pitchFamily="34" charset="-120"/>
            </a:endParaRPr>
          </a:p>
          <a:p>
            <a:pPr marL="0" indent="0">
              <a:lnSpc>
                <a:spcPct val="120000"/>
              </a:lnSpc>
              <a:buNone/>
            </a:pPr>
            <a:r>
              <a:rPr lang="en-US" altLang="zh-CN" sz="1400" dirty="0" smtClean="0">
                <a:latin typeface="微軟正黑體" pitchFamily="34" charset="-120"/>
                <a:ea typeface="微軟正黑體" pitchFamily="34" charset="-120"/>
              </a:rPr>
              <a:t>MES</a:t>
            </a:r>
            <a:r>
              <a:rPr lang="zh-CN" altLang="en-US" sz="1400" dirty="0" smtClean="0">
                <a:latin typeface="微軟正黑體" pitchFamily="34" charset="-120"/>
                <a:ea typeface="微軟正黑體" pitchFamily="34" charset="-120"/>
              </a:rPr>
              <a:t>其實是</a:t>
            </a:r>
            <a:r>
              <a:rPr lang="en-US" altLang="zh-CN" sz="1400" dirty="0" smtClean="0">
                <a:latin typeface="微軟正黑體" pitchFamily="34" charset="-120"/>
                <a:ea typeface="微軟正黑體" pitchFamily="34" charset="-120"/>
              </a:rPr>
              <a:t>ERP</a:t>
            </a:r>
            <a:r>
              <a:rPr lang="zh-CN" altLang="en-US" sz="1400" dirty="0" smtClean="0">
                <a:latin typeface="微軟正黑體" pitchFamily="34" charset="-120"/>
                <a:ea typeface="微軟正黑體" pitchFamily="34" charset="-120"/>
              </a:rPr>
              <a:t>業務管理在生產現場的細化，</a:t>
            </a:r>
            <a:endParaRPr lang="en-US" altLang="zh-CN" sz="1400" dirty="0" smtClean="0">
              <a:latin typeface="微軟正黑體" pitchFamily="34" charset="-120"/>
              <a:ea typeface="微軟正黑體" pitchFamily="34" charset="-120"/>
            </a:endParaRPr>
          </a:p>
          <a:p>
            <a:pPr marL="0" indent="0">
              <a:lnSpc>
                <a:spcPct val="120000"/>
              </a:lnSpc>
              <a:buNone/>
            </a:pPr>
            <a:r>
              <a:rPr lang="en-US" altLang="zh-CN" sz="1400" dirty="0" smtClean="0">
                <a:latin typeface="微軟正黑體" pitchFamily="34" charset="-120"/>
                <a:ea typeface="微軟正黑體" pitchFamily="34" charset="-120"/>
              </a:rPr>
              <a:t>ERP</a:t>
            </a:r>
            <a:r>
              <a:rPr lang="zh-CN" altLang="en-US" sz="1400" dirty="0" smtClean="0">
                <a:latin typeface="微軟正黑體" pitchFamily="34" charset="-120"/>
                <a:ea typeface="微軟正黑體" pitchFamily="34" charset="-120"/>
              </a:rPr>
              <a:t>是業務管理級的系統，而</a:t>
            </a:r>
            <a:r>
              <a:rPr lang="en-US" altLang="zh-CN" sz="1400" dirty="0" smtClean="0">
                <a:latin typeface="微軟正黑體" pitchFamily="34" charset="-120"/>
                <a:ea typeface="微軟正黑體" pitchFamily="34" charset="-120"/>
              </a:rPr>
              <a:t>MES</a:t>
            </a:r>
            <a:r>
              <a:rPr lang="zh-CN" altLang="en-US" sz="1400" dirty="0" smtClean="0">
                <a:latin typeface="微軟正黑體" pitchFamily="34" charset="-120"/>
                <a:ea typeface="微軟正黑體" pitchFamily="34" charset="-120"/>
              </a:rPr>
              <a:t>是現場作業級的系統。</a:t>
            </a:r>
            <a:endParaRPr lang="en-US" altLang="zh-CN" sz="1400" dirty="0" smtClean="0">
              <a:latin typeface="微軟正黑體" pitchFamily="34" charset="-120"/>
              <a:ea typeface="微軟正黑體" pitchFamily="34" charset="-120"/>
            </a:endParaRPr>
          </a:p>
          <a:p>
            <a:pPr marL="0" indent="0">
              <a:lnSpc>
                <a:spcPct val="120000"/>
              </a:lnSpc>
              <a:buNone/>
            </a:pPr>
            <a:r>
              <a:rPr lang="zh-CN" altLang="en-US" sz="1400" dirty="0" smtClean="0">
                <a:latin typeface="微軟正黑體" pitchFamily="34" charset="-120"/>
                <a:ea typeface="微軟正黑體" pitchFamily="34" charset="-120"/>
              </a:rPr>
              <a:t>所以，很多</a:t>
            </a:r>
            <a:r>
              <a:rPr lang="en-US" altLang="zh-CN" sz="1400" dirty="0" smtClean="0">
                <a:latin typeface="微軟正黑體" pitchFamily="34" charset="-120"/>
                <a:ea typeface="微軟正黑體" pitchFamily="34" charset="-120"/>
              </a:rPr>
              <a:t>MES</a:t>
            </a:r>
            <a:r>
              <a:rPr lang="zh-CN" altLang="en-US" sz="1400" dirty="0" smtClean="0">
                <a:latin typeface="微軟正黑體" pitchFamily="34" charset="-120"/>
                <a:ea typeface="微軟正黑體" pitchFamily="34" charset="-120"/>
              </a:rPr>
              <a:t>管理軟體都會與工業設備，通過工控技術</a:t>
            </a:r>
            <a:endParaRPr lang="en-US" altLang="zh-CN" sz="1400" dirty="0" smtClean="0">
              <a:latin typeface="微軟正黑體" pitchFamily="34" charset="-120"/>
              <a:ea typeface="微軟正黑體" pitchFamily="34" charset="-120"/>
            </a:endParaRPr>
          </a:p>
          <a:p>
            <a:pPr marL="0" indent="0">
              <a:lnSpc>
                <a:spcPct val="120000"/>
              </a:lnSpc>
              <a:buNone/>
            </a:pPr>
            <a:r>
              <a:rPr lang="zh-CN" altLang="en-US" sz="1400" dirty="0" smtClean="0">
                <a:latin typeface="微軟正黑體" pitchFamily="34" charset="-120"/>
                <a:ea typeface="微軟正黑體" pitchFamily="34" charset="-120"/>
              </a:rPr>
              <a:t>進行即時資料採集，再上傳給</a:t>
            </a:r>
            <a:r>
              <a:rPr lang="en-US" altLang="zh-CN" sz="1400" dirty="0" smtClean="0">
                <a:latin typeface="微軟正黑體" pitchFamily="34" charset="-120"/>
                <a:ea typeface="微軟正黑體" pitchFamily="34" charset="-120"/>
              </a:rPr>
              <a:t>ERP</a:t>
            </a:r>
            <a:r>
              <a:rPr lang="zh-CN" altLang="en-US" sz="1400" dirty="0" smtClean="0">
                <a:latin typeface="微軟正黑體" pitchFamily="34" charset="-120"/>
                <a:ea typeface="微軟正黑體" pitchFamily="34" charset="-120"/>
              </a:rPr>
              <a:t>系統進行業務狀態改變</a:t>
            </a:r>
            <a:endParaRPr lang="en-US" altLang="zh-CN" sz="1400" dirty="0" smtClean="0">
              <a:latin typeface="微軟正黑體" pitchFamily="34" charset="-120"/>
              <a:ea typeface="微軟正黑體" pitchFamily="34" charset="-120"/>
            </a:endParaRPr>
          </a:p>
          <a:p>
            <a:pPr marL="0" indent="0">
              <a:lnSpc>
                <a:spcPct val="120000"/>
              </a:lnSpc>
              <a:buNone/>
            </a:pPr>
            <a:r>
              <a:rPr lang="zh-CN" altLang="en-US" sz="1400" dirty="0" smtClean="0">
                <a:latin typeface="微軟正黑體" pitchFamily="34" charset="-120"/>
                <a:ea typeface="微軟正黑體" pitchFamily="34" charset="-120"/>
              </a:rPr>
              <a:t>和業務指令處理。</a:t>
            </a:r>
            <a:endParaRPr lang="zh-CN" altLang="en-US" sz="1400" dirty="0" smtClean="0">
              <a:latin typeface="微軟正黑體" pitchFamily="34" charset="-120"/>
              <a:ea typeface="微軟正黑體" pitchFamily="34" charset="-120"/>
            </a:endParaRPr>
          </a:p>
        </p:txBody>
      </p:sp>
      <p:pic>
        <p:nvPicPr>
          <p:cNvPr id="5" name="Picture 2" descr="https://timgsa.baidu.com/timg?image&amp;quality=80&amp;size=b9999_10000&amp;sec=1501675715140&amp;di=06dcb6784933f921cbc50f9198f64955&amp;imgtype=0&amp;src=http%3A%2F%2Fwww.elco-holding.com.cn%2FUpload%2F2014%2F08%2F26%2F20140826085246.jpg"/>
          <p:cNvPicPr>
            <a:picLocks noChangeAspect="1" noChangeArrowheads="1"/>
          </p:cNvPicPr>
          <p:nvPr/>
        </p:nvPicPr>
        <p:blipFill rotWithShape="1">
          <a:blip r:embed="rId1">
            <a:extLst>
              <a:ext uri="{28A0092B-C50C-407E-A947-70E740481C1C}">
                <a14:useLocalDpi xmlns:a14="http://schemas.microsoft.com/office/drawing/2010/main" val="0"/>
              </a:ext>
            </a:extLst>
          </a:blip>
          <a:srcRect l="7480" t="4273" r="8457" b="7692"/>
          <a:stretch>
            <a:fillRect/>
          </a:stretch>
        </p:blipFill>
        <p:spPr bwMode="auto">
          <a:xfrm>
            <a:off x="5224986" y="2442955"/>
            <a:ext cx="3586348" cy="286195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028932" y="5517232"/>
            <a:ext cx="3816424" cy="652486"/>
          </a:xfrm>
          <a:prstGeom prst="rect">
            <a:avLst/>
          </a:prstGeom>
        </p:spPr>
        <p:txBody>
          <a:bodyPr wrap="square">
            <a:spAutoFit/>
          </a:bodyPr>
          <a:lstStyle/>
          <a:p>
            <a:pPr lvl="0">
              <a:lnSpc>
                <a:spcPct val="120000"/>
              </a:lnSpc>
              <a:spcBef>
                <a:spcPct val="20000"/>
              </a:spcBef>
            </a:pPr>
            <a:r>
              <a:rPr lang="en-US" altLang="zh-CN" sz="1400" dirty="0" smtClean="0">
                <a:solidFill>
                  <a:srgbClr val="FF0000"/>
                </a:solidFill>
                <a:latin typeface="微軟正黑體" pitchFamily="34" charset="-120"/>
                <a:ea typeface="微軟正黑體" pitchFamily="34" charset="-120"/>
              </a:rPr>
              <a:t>ERP</a:t>
            </a:r>
            <a:r>
              <a:rPr lang="zh-CN" altLang="en-US" sz="1400" dirty="0">
                <a:solidFill>
                  <a:srgbClr val="FF0000"/>
                </a:solidFill>
                <a:latin typeface="微軟正黑體" pitchFamily="34" charset="-120"/>
                <a:ea typeface="微軟正黑體" pitchFamily="34" charset="-120"/>
              </a:rPr>
              <a:t>是面向企業計畫層，為高層管理者服務；</a:t>
            </a:r>
            <a:endParaRPr lang="en-US" altLang="zh-CN" sz="1400" dirty="0">
              <a:solidFill>
                <a:srgbClr val="FF0000"/>
              </a:solidFill>
              <a:latin typeface="微軟正黑體" pitchFamily="34" charset="-120"/>
              <a:ea typeface="微軟正黑體" pitchFamily="34" charset="-120"/>
            </a:endParaRPr>
          </a:p>
          <a:p>
            <a:pPr lvl="0">
              <a:lnSpc>
                <a:spcPct val="120000"/>
              </a:lnSpc>
              <a:spcBef>
                <a:spcPct val="20000"/>
              </a:spcBef>
            </a:pPr>
            <a:r>
              <a:rPr lang="en-US" altLang="zh-CN" sz="1400" dirty="0">
                <a:solidFill>
                  <a:srgbClr val="FF0000"/>
                </a:solidFill>
                <a:latin typeface="微軟正黑體" pitchFamily="34" charset="-120"/>
                <a:ea typeface="微軟正黑體" pitchFamily="34" charset="-120"/>
              </a:rPr>
              <a:t>MES</a:t>
            </a:r>
            <a:r>
              <a:rPr lang="zh-CN" altLang="en-US" sz="1400" dirty="0">
                <a:solidFill>
                  <a:srgbClr val="FF0000"/>
                </a:solidFill>
                <a:latin typeface="微軟正黑體" pitchFamily="34" charset="-120"/>
                <a:ea typeface="微軟正黑體" pitchFamily="34" charset="-120"/>
              </a:rPr>
              <a:t>是面向車間執行層，為</a:t>
            </a:r>
            <a:r>
              <a:rPr lang="zh-CN" altLang="en-US" sz="1400" dirty="0">
                <a:solidFill>
                  <a:srgbClr val="FF0000"/>
                </a:solidFill>
                <a:latin typeface="微軟正黑體" pitchFamily="34" charset="-120"/>
                <a:ea typeface="微軟正黑體" pitchFamily="34" charset="-120"/>
                <a:hlinkClick r:id="rId2"/>
              </a:rPr>
              <a:t>中層管理者</a:t>
            </a:r>
            <a:r>
              <a:rPr lang="zh-CN" altLang="en-US" sz="1400" dirty="0">
                <a:solidFill>
                  <a:srgbClr val="FF0000"/>
                </a:solidFill>
                <a:latin typeface="微軟正黑體" pitchFamily="34" charset="-120"/>
                <a:ea typeface="微軟正黑體" pitchFamily="34" charset="-120"/>
              </a:rPr>
              <a:t>服務；</a:t>
            </a:r>
            <a:endParaRPr lang="zh-TW" altLang="en-US" sz="1400" dirty="0">
              <a:solidFill>
                <a:srgbClr val="FF0000"/>
              </a:solidFill>
              <a:latin typeface="微軟正黑體" pitchFamily="34" charset="-120"/>
              <a:ea typeface="微軟正黑體"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548680"/>
            <a:ext cx="3242041" cy="646331"/>
          </a:xfrm>
          <a:prstGeom prst="rect">
            <a:avLst/>
          </a:prstGeom>
        </p:spPr>
        <p:txBody>
          <a:bodyPr wrap="none">
            <a:spAutoFit/>
          </a:bodyPr>
          <a:lstStyle/>
          <a:p>
            <a:r>
              <a:rPr lang="en-US" altLang="zh-TW" dirty="0" smtClean="0">
                <a:latin typeface="微軟正黑體" pitchFamily="34" charset="-120"/>
                <a:ea typeface="微軟正黑體" pitchFamily="34" charset="-120"/>
                <a:hlinkClick r:id="rId1"/>
              </a:rPr>
              <a:t>http://www.cloud-mes.com/</a:t>
            </a:r>
            <a:endParaRPr lang="en-US" altLang="zh-TW" dirty="0" smtClean="0">
              <a:latin typeface="微軟正黑體" pitchFamily="34" charset="-120"/>
              <a:ea typeface="微軟正黑體" pitchFamily="34" charset="-120"/>
            </a:endParaRPr>
          </a:p>
          <a:p>
            <a:endParaRPr lang="zh-TW" altLang="en-US" dirty="0">
              <a:latin typeface="微軟正黑體" pitchFamily="34" charset="-120"/>
              <a:ea typeface="微軟正黑體" pitchFamily="34" charset="-120"/>
            </a:endParaRPr>
          </a:p>
        </p:txBody>
      </p:sp>
      <p:sp>
        <p:nvSpPr>
          <p:cNvPr id="5" name="矩形 4"/>
          <p:cNvSpPr/>
          <p:nvPr/>
        </p:nvSpPr>
        <p:spPr>
          <a:xfrm>
            <a:off x="179512" y="1195011"/>
            <a:ext cx="4572000" cy="1089529"/>
          </a:xfrm>
          <a:prstGeom prst="rect">
            <a:avLst/>
          </a:prstGeom>
        </p:spPr>
        <p:txBody>
          <a:bodyPr>
            <a:spAutoFit/>
          </a:bodyPr>
          <a:lstStyle/>
          <a:p>
            <a:pPr>
              <a:lnSpc>
                <a:spcPct val="120000"/>
              </a:lnSpc>
            </a:pPr>
            <a:r>
              <a:rPr lang="en-US" altLang="zh-TW" dirty="0" smtClean="0">
                <a:latin typeface="微軟正黑體" pitchFamily="34" charset="-120"/>
                <a:ea typeface="微軟正黑體" pitchFamily="34" charset="-120"/>
                <a:hlinkClick r:id="rId2"/>
              </a:rPr>
              <a:t>http://www.sfc-mes.com/products/mes.html</a:t>
            </a:r>
            <a:br>
              <a:rPr lang="en-US" altLang="zh-TW" dirty="0" smtClean="0">
                <a:latin typeface="微軟正黑體" pitchFamily="34" charset="-120"/>
                <a:ea typeface="微軟正黑體" pitchFamily="34" charset="-120"/>
              </a:rPr>
            </a:br>
            <a:r>
              <a:rPr lang="zh-TW" altLang="en-US" dirty="0" smtClean="0">
                <a:latin typeface="微軟正黑體" pitchFamily="34" charset="-120"/>
                <a:ea typeface="微軟正黑體" pitchFamily="34" charset="-120"/>
              </a:rPr>
              <a:t>大陸老牌</a:t>
            </a:r>
            <a:r>
              <a:rPr lang="en-US" altLang="zh-TW" dirty="0" smtClean="0">
                <a:latin typeface="微軟正黑體" pitchFamily="34" charset="-120"/>
                <a:ea typeface="微軟正黑體" pitchFamily="34" charset="-120"/>
              </a:rPr>
              <a:t>MES</a:t>
            </a:r>
            <a:endParaRPr lang="zh-TW" altLang="en-US" dirty="0">
              <a:latin typeface="微軟正黑體" pitchFamily="34" charset="-120"/>
              <a:ea typeface="微軟正黑體" pitchFamily="34" charset="-120"/>
            </a:endParaRPr>
          </a:p>
        </p:txBody>
      </p:sp>
      <p:sp>
        <p:nvSpPr>
          <p:cNvPr id="6" name="矩形 5"/>
          <p:cNvSpPr/>
          <p:nvPr/>
        </p:nvSpPr>
        <p:spPr>
          <a:xfrm>
            <a:off x="179512" y="2388537"/>
            <a:ext cx="4757521" cy="646331"/>
          </a:xfrm>
          <a:prstGeom prst="rect">
            <a:avLst/>
          </a:prstGeom>
        </p:spPr>
        <p:txBody>
          <a:bodyPr wrap="none">
            <a:spAutoFit/>
          </a:bodyPr>
          <a:lstStyle/>
          <a:p>
            <a:r>
              <a:rPr lang="en-US" altLang="zh-TW" dirty="0" smtClean="0">
                <a:latin typeface="微軟正黑體" pitchFamily="34" charset="-120"/>
                <a:ea typeface="微軟正黑體" pitchFamily="34" charset="-120"/>
                <a:hlinkClick r:id="rId3"/>
              </a:rPr>
              <a:t>http://www.soft2005.com/Web/index.aspx</a:t>
            </a:r>
            <a:endParaRPr lang="en-US" altLang="zh-TW" dirty="0" smtClean="0">
              <a:latin typeface="微軟正黑體" pitchFamily="34" charset="-120"/>
              <a:ea typeface="微軟正黑體" pitchFamily="34" charset="-120"/>
            </a:endParaRPr>
          </a:p>
          <a:p>
            <a:endParaRPr lang="zh-TW" altLang="en-US" dirty="0">
              <a:latin typeface="微軟正黑體" pitchFamily="34" charset="-120"/>
              <a:ea typeface="微軟正黑體" pitchFamily="34" charset="-120"/>
            </a:endParaRPr>
          </a:p>
        </p:txBody>
      </p:sp>
      <p:sp>
        <p:nvSpPr>
          <p:cNvPr id="7" name="矩形 6"/>
          <p:cNvSpPr/>
          <p:nvPr/>
        </p:nvSpPr>
        <p:spPr>
          <a:xfrm>
            <a:off x="179512" y="2996952"/>
            <a:ext cx="5544616" cy="923330"/>
          </a:xfrm>
          <a:prstGeom prst="rect">
            <a:avLst/>
          </a:prstGeom>
        </p:spPr>
        <p:txBody>
          <a:bodyPr wrap="square">
            <a:spAutoFit/>
          </a:bodyPr>
          <a:lstStyle/>
          <a:p>
            <a:r>
              <a:rPr lang="en-US" altLang="zh-TW" dirty="0" smtClean="0">
                <a:latin typeface="微軟正黑體" pitchFamily="34" charset="-120"/>
                <a:ea typeface="微軟正黑體" pitchFamily="34" charset="-120"/>
                <a:hlinkClick r:id="rId4"/>
              </a:rPr>
              <a:t>http://www.sprann.com/products/MES/zhusu-MES</a:t>
            </a:r>
            <a:endParaRPr lang="en-US" altLang="zh-TW" dirty="0" smtClean="0">
              <a:latin typeface="微軟正黑體" pitchFamily="34" charset="-120"/>
              <a:ea typeface="微軟正黑體" pitchFamily="34" charset="-120"/>
            </a:endParaRPr>
          </a:p>
          <a:p>
            <a:endParaRPr lang="zh-TW" altLang="en-US" dirty="0">
              <a:latin typeface="微軟正黑體" pitchFamily="34" charset="-120"/>
              <a:ea typeface="微軟正黑體" pitchFamily="34" charset="-120"/>
            </a:endParaRPr>
          </a:p>
        </p:txBody>
      </p:sp>
      <p:sp>
        <p:nvSpPr>
          <p:cNvPr id="8" name="矩形 7"/>
          <p:cNvSpPr/>
          <p:nvPr/>
        </p:nvSpPr>
        <p:spPr>
          <a:xfrm>
            <a:off x="179512" y="3752166"/>
            <a:ext cx="4572000" cy="646331"/>
          </a:xfrm>
          <a:prstGeom prst="rect">
            <a:avLst/>
          </a:prstGeom>
        </p:spPr>
        <p:txBody>
          <a:bodyPr>
            <a:spAutoFit/>
          </a:bodyPr>
          <a:lstStyle/>
          <a:p>
            <a:r>
              <a:rPr lang="en-US" altLang="zh-TW" dirty="0">
                <a:latin typeface="微軟正黑體" pitchFamily="34" charset="-120"/>
                <a:ea typeface="微軟正黑體" pitchFamily="34" charset="-120"/>
                <a:hlinkClick r:id="rId5"/>
              </a:rPr>
              <a:t>http://leani.cn/products/rmes.html</a:t>
            </a:r>
            <a:endParaRPr lang="en-US" altLang="zh-TW" dirty="0">
              <a:latin typeface="微軟正黑體" pitchFamily="34" charset="-120"/>
              <a:ea typeface="微軟正黑體" pitchFamily="34" charset="-120"/>
            </a:endParaRPr>
          </a:p>
          <a:p>
            <a:r>
              <a:rPr lang="zh-TW" altLang="en-US" dirty="0">
                <a:latin typeface="微軟正黑體" pitchFamily="34" charset="-120"/>
                <a:ea typeface="微軟正黑體" pitchFamily="34" charset="-120"/>
              </a:rPr>
              <a:t>多個電子看板組成一個</a:t>
            </a:r>
            <a:r>
              <a:rPr lang="en-US" altLang="zh-TW" dirty="0">
                <a:latin typeface="微軟正黑體" pitchFamily="34" charset="-120"/>
                <a:ea typeface="微軟正黑體" pitchFamily="34" charset="-120"/>
              </a:rPr>
              <a:t>MES</a:t>
            </a:r>
            <a:r>
              <a:rPr lang="zh-TW" altLang="en-US" dirty="0">
                <a:latin typeface="微軟正黑體" pitchFamily="34" charset="-120"/>
                <a:ea typeface="微軟正黑體" pitchFamily="34" charset="-120"/>
              </a:rPr>
              <a:t>系統</a:t>
            </a:r>
            <a:endParaRPr lang="en-US" altLang="zh-TW" dirty="0">
              <a:latin typeface="微軟正黑體" pitchFamily="34" charset="-120"/>
              <a:ea typeface="微軟正黑體" pitchFamily="34" charset="-120"/>
            </a:endParaRPr>
          </a:p>
        </p:txBody>
      </p:sp>
      <p:sp>
        <p:nvSpPr>
          <p:cNvPr id="9" name="矩形 8"/>
          <p:cNvSpPr/>
          <p:nvPr/>
        </p:nvSpPr>
        <p:spPr>
          <a:xfrm>
            <a:off x="179512" y="4797152"/>
            <a:ext cx="4117281" cy="646331"/>
          </a:xfrm>
          <a:prstGeom prst="rect">
            <a:avLst/>
          </a:prstGeom>
        </p:spPr>
        <p:txBody>
          <a:bodyPr wrap="none">
            <a:spAutoFit/>
          </a:bodyPr>
          <a:lstStyle/>
          <a:p>
            <a:r>
              <a:rPr lang="en-US" altLang="zh-TW" dirty="0" smtClean="0">
                <a:latin typeface="微軟正黑體" pitchFamily="34" charset="-120"/>
                <a:ea typeface="微軟正黑體" pitchFamily="34" charset="-120"/>
                <a:hlinkClick r:id="rId6"/>
              </a:rPr>
              <a:t>http://www.ui.cn/detail/119758.html</a:t>
            </a:r>
            <a:endParaRPr lang="en-US" altLang="zh-TW" dirty="0" smtClean="0">
              <a:latin typeface="微軟正黑體" pitchFamily="34" charset="-120"/>
              <a:ea typeface="微軟正黑體" pitchFamily="34" charset="-120"/>
            </a:endParaRPr>
          </a:p>
          <a:p>
            <a:endParaRPr lang="zh-TW" altLang="en-US"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C:\Users\Digiwin\Desktop\129618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2163" y="-21917816"/>
            <a:ext cx="19040476" cy="46739176"/>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0" y="2420888"/>
            <a:ext cx="9144000" cy="1938992"/>
          </a:xfrm>
          <a:prstGeom prst="rect">
            <a:avLst/>
          </a:prstGeom>
          <a:noFill/>
        </p:spPr>
        <p:txBody>
          <a:bodyPr wrap="square" rtlCol="0">
            <a:spAutoFit/>
          </a:bodyPr>
          <a:lstStyle/>
          <a:p>
            <a:pPr algn="ctr"/>
            <a:r>
              <a:rPr lang="zh-TW" altLang="en-US" sz="6000" b="1" dirty="0" smtClean="0">
                <a:latin typeface="微軟正黑體" pitchFamily="34" charset="-120"/>
                <a:ea typeface="微軟正黑體" pitchFamily="34" charset="-120"/>
              </a:rPr>
              <a:t>電子看板</a:t>
            </a:r>
            <a:endParaRPr lang="en-US" altLang="zh-TW" sz="6000" b="1" dirty="0" smtClean="0">
              <a:latin typeface="微軟正黑體" pitchFamily="34" charset="-120"/>
              <a:ea typeface="微軟正黑體" pitchFamily="34" charset="-120"/>
            </a:endParaRPr>
          </a:p>
          <a:p>
            <a:pPr algn="ctr"/>
            <a:r>
              <a:rPr lang="en-US" altLang="zh-TW" sz="6000" b="1" dirty="0">
                <a:latin typeface="微軟正黑體" pitchFamily="34" charset="-120"/>
                <a:ea typeface="微軟正黑體" pitchFamily="34" charset="-120"/>
              </a:rPr>
              <a:t>(</a:t>
            </a:r>
            <a:r>
              <a:rPr lang="zh-TW" altLang="en-US" sz="6000" b="1" dirty="0" smtClean="0">
                <a:latin typeface="微軟正黑體" pitchFamily="34" charset="-120"/>
                <a:ea typeface="微軟正黑體" pitchFamily="34" charset="-120"/>
              </a:rPr>
              <a:t>大屏展示</a:t>
            </a:r>
            <a:r>
              <a:rPr lang="en-US" altLang="zh-TW" sz="6000" b="1" dirty="0" smtClean="0">
                <a:latin typeface="微軟正黑體" pitchFamily="34" charset="-120"/>
                <a:ea typeface="微軟正黑體" pitchFamily="34" charset="-120"/>
              </a:rPr>
              <a:t>) </a:t>
            </a:r>
            <a:endParaRPr lang="zh-TW" altLang="en-US" sz="6000" b="1"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智能制造"/>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404664"/>
            <a:ext cx="8496754" cy="52565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leani.cn/images/st_venus/our_products/122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3155" y="1243149"/>
            <a:ext cx="8424936" cy="473902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65834" y="279126"/>
            <a:ext cx="8422257" cy="923330"/>
          </a:xfrm>
          <a:prstGeom prst="rect">
            <a:avLst/>
          </a:prstGeom>
        </p:spPr>
        <p:txBody>
          <a:bodyPr wrap="square">
            <a:spAutoFit/>
          </a:bodyPr>
          <a:lstStyle/>
          <a:p>
            <a:r>
              <a:rPr lang="zh-CN" altLang="en-US" dirty="0">
                <a:latin typeface="微軟正黑體" pitchFamily="34" charset="-120"/>
                <a:ea typeface="微軟正黑體" pitchFamily="34" charset="-120"/>
              </a:rPr>
              <a:t>大屏展示系统以</a:t>
            </a:r>
            <a:r>
              <a:rPr lang="en-US" altLang="zh-CN" dirty="0">
                <a:latin typeface="微軟正黑體" pitchFamily="34" charset="-120"/>
                <a:ea typeface="微軟正黑體" pitchFamily="34" charset="-120"/>
              </a:rPr>
              <a:t>Android</a:t>
            </a:r>
            <a:r>
              <a:rPr lang="zh-CN" altLang="en-US" dirty="0">
                <a:latin typeface="微軟正黑體" pitchFamily="34" charset="-120"/>
                <a:ea typeface="微軟正黑體" pitchFamily="34" charset="-120"/>
              </a:rPr>
              <a:t>盒子作为控制系统，以大屏平板电视作为展示媒介</a:t>
            </a:r>
            <a:r>
              <a:rPr lang="zh-CN" altLang="en-US" dirty="0" smtClean="0">
                <a:latin typeface="微軟正黑體" pitchFamily="34" charset="-120"/>
                <a:ea typeface="微軟正黑體" pitchFamily="34" charset="-120"/>
              </a:rPr>
              <a:t>，</a:t>
            </a:r>
            <a:endParaRPr lang="en-US" altLang="zh-CN" dirty="0" smtClean="0">
              <a:latin typeface="微軟正黑體" pitchFamily="34" charset="-120"/>
              <a:ea typeface="微軟正黑體" pitchFamily="34" charset="-120"/>
            </a:endParaRPr>
          </a:p>
          <a:p>
            <a:r>
              <a:rPr lang="zh-CN" altLang="en-US" dirty="0" smtClean="0">
                <a:latin typeface="微軟正黑體" pitchFamily="34" charset="-120"/>
                <a:ea typeface="微軟正黑體" pitchFamily="34" charset="-120"/>
              </a:rPr>
              <a:t>通</a:t>
            </a:r>
            <a:r>
              <a:rPr lang="zh-CN" altLang="en-US" dirty="0">
                <a:latin typeface="微軟正黑體" pitchFamily="34" charset="-120"/>
                <a:ea typeface="微軟正黑體" pitchFamily="34" charset="-120"/>
              </a:rPr>
              <a:t>过生产展示</a:t>
            </a:r>
            <a:r>
              <a:rPr lang="en-US" altLang="zh-CN" dirty="0">
                <a:latin typeface="微軟正黑體" pitchFamily="34" charset="-120"/>
                <a:ea typeface="微軟正黑體" pitchFamily="34" charset="-120"/>
              </a:rPr>
              <a:t>APP</a:t>
            </a:r>
            <a:r>
              <a:rPr lang="zh-CN" altLang="en-US" dirty="0">
                <a:latin typeface="微軟正黑體" pitchFamily="34" charset="-120"/>
                <a:ea typeface="微軟正黑體" pitchFamily="34" charset="-120"/>
              </a:rPr>
              <a:t>将生产信息展示在大屏幕上</a:t>
            </a:r>
            <a:r>
              <a:rPr lang="zh-CN" altLang="en-US" dirty="0" smtClean="0">
                <a:latin typeface="微軟正黑體" pitchFamily="34" charset="-120"/>
                <a:ea typeface="微軟正黑體" pitchFamily="34" charset="-120"/>
              </a:rPr>
              <a:t>，</a:t>
            </a:r>
            <a:endParaRPr lang="en-US" altLang="zh-CN" dirty="0" smtClean="0">
              <a:latin typeface="微軟正黑體" pitchFamily="34" charset="-120"/>
              <a:ea typeface="微軟正黑體" pitchFamily="34" charset="-120"/>
            </a:endParaRPr>
          </a:p>
          <a:p>
            <a:r>
              <a:rPr lang="zh-CN" altLang="en-US" dirty="0" smtClean="0">
                <a:latin typeface="微軟正黑體" pitchFamily="34" charset="-120"/>
                <a:ea typeface="微軟正黑體" pitchFamily="34" charset="-120"/>
              </a:rPr>
              <a:t>以</a:t>
            </a:r>
            <a:r>
              <a:rPr lang="zh-CN" altLang="en-US" dirty="0">
                <a:latin typeface="微軟正黑體" pitchFamily="34" charset="-120"/>
                <a:ea typeface="微軟正黑體" pitchFamily="34" charset="-120"/>
              </a:rPr>
              <a:t>用于生产过程监控、数据展示、决策支持等。</a:t>
            </a:r>
            <a:endParaRPr lang="zh-TW" altLang="en-US" dirty="0">
              <a:latin typeface="微軟正黑體" pitchFamily="34" charset="-120"/>
              <a:ea typeface="微軟正黑體" pitchFamily="34" charset="-120"/>
            </a:endParaRPr>
          </a:p>
        </p:txBody>
      </p:sp>
      <p:sp>
        <p:nvSpPr>
          <p:cNvPr id="5" name="矩形 4"/>
          <p:cNvSpPr/>
          <p:nvPr/>
        </p:nvSpPr>
        <p:spPr>
          <a:xfrm>
            <a:off x="400925" y="6166843"/>
            <a:ext cx="5142626" cy="646331"/>
          </a:xfrm>
          <a:prstGeom prst="rect">
            <a:avLst/>
          </a:prstGeom>
        </p:spPr>
        <p:txBody>
          <a:bodyPr wrap="none">
            <a:spAutoFit/>
          </a:bodyPr>
          <a:lstStyle/>
          <a:p>
            <a:r>
              <a:rPr lang="en-US" altLang="zh-TW" dirty="0" smtClean="0">
                <a:latin typeface="微軟正黑體" pitchFamily="34" charset="-120"/>
                <a:ea typeface="微軟正黑體" pitchFamily="34" charset="-120"/>
                <a:hlinkClick r:id="rId2"/>
              </a:rPr>
              <a:t>http://leani.cn/products/production-app.html</a:t>
            </a:r>
            <a:endParaRPr lang="en-US" altLang="zh-TW" dirty="0" smtClean="0">
              <a:latin typeface="微軟正黑體" pitchFamily="34" charset="-120"/>
              <a:ea typeface="微軟正黑體" pitchFamily="34" charset="-120"/>
            </a:endParaRPr>
          </a:p>
          <a:p>
            <a:endParaRPr lang="en-US" altLang="zh-TW" dirty="0" smtClean="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leani.cn/images/st_venus/our_products/0104-app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188640"/>
            <a:ext cx="8640960" cy="6480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Productoo智能工廠倉庫視圖 - 電子看板"/>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925" y="-243408"/>
            <a:ext cx="13716000" cy="857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9007" y="199910"/>
            <a:ext cx="7920880" cy="646331"/>
          </a:xfrm>
          <a:prstGeom prst="rect">
            <a:avLst/>
          </a:prstGeom>
        </p:spPr>
        <p:txBody>
          <a:bodyPr wrap="square">
            <a:spAutoFit/>
          </a:bodyPr>
          <a:lstStyle/>
          <a:p>
            <a:r>
              <a:rPr lang="en-US" altLang="zh-TW" dirty="0" smtClean="0">
                <a:hlinkClick r:id="rId1"/>
              </a:rPr>
              <a:t>http://www.web4industry.com/ekanban-software/</a:t>
            </a:r>
            <a:endParaRPr lang="en-US" altLang="zh-TW" dirty="0" smtClean="0"/>
          </a:p>
          <a:p>
            <a:endParaRPr lang="zh-TW" altLang="en-US" dirty="0"/>
          </a:p>
        </p:txBody>
      </p:sp>
      <p:pic>
        <p:nvPicPr>
          <p:cNvPr id="9218" name="Picture 2" descr="Productoo eKanban換線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764704"/>
            <a:ext cx="8568952" cy="6120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6399331"/>
            <a:ext cx="7344816" cy="646331"/>
          </a:xfrm>
          <a:prstGeom prst="rect">
            <a:avLst/>
          </a:prstGeom>
        </p:spPr>
        <p:txBody>
          <a:bodyPr wrap="square">
            <a:spAutoFit/>
          </a:bodyPr>
          <a:lstStyle/>
          <a:p>
            <a:r>
              <a:rPr lang="en-US" altLang="zh-TW" dirty="0" smtClean="0">
                <a:latin typeface="微軟正黑體" pitchFamily="34" charset="-120"/>
                <a:ea typeface="微軟正黑體" pitchFamily="34" charset="-120"/>
                <a:hlinkClick r:id="rId1"/>
              </a:rPr>
              <a:t>http://www.web4industry.com/e-kanban-software/</a:t>
            </a:r>
            <a:endParaRPr lang="en-US" altLang="zh-TW" dirty="0" smtClean="0">
              <a:latin typeface="微軟正黑體" pitchFamily="34" charset="-120"/>
              <a:ea typeface="微軟正黑體" pitchFamily="34" charset="-120"/>
            </a:endParaRPr>
          </a:p>
          <a:p>
            <a:endParaRPr lang="en-US" altLang="zh-TW" dirty="0" smtClean="0">
              <a:latin typeface="微軟正黑體" pitchFamily="34" charset="-120"/>
              <a:ea typeface="微軟正黑體" pitchFamily="34" charset="-120"/>
            </a:endParaRPr>
          </a:p>
        </p:txBody>
      </p:sp>
      <p:pic>
        <p:nvPicPr>
          <p:cNvPr id="4098" name="Picture 2" descr="Productoo eKanban Production view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664804"/>
            <a:ext cx="9001000" cy="47943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23528" y="5517232"/>
            <a:ext cx="7614592" cy="954107"/>
          </a:xfrm>
          <a:prstGeom prst="rect">
            <a:avLst/>
          </a:prstGeom>
        </p:spPr>
        <p:txBody>
          <a:bodyPr wrap="square">
            <a:spAutoFit/>
          </a:bodyPr>
          <a:lstStyle/>
          <a:p>
            <a:pPr fontAlgn="base"/>
            <a:r>
              <a:rPr lang="zh-TW" altLang="en-US" sz="1400" dirty="0">
                <a:latin typeface="微軟正黑體" pitchFamily="34" charset="-120"/>
                <a:ea typeface="微軟正黑體" pitchFamily="34" charset="-120"/>
              </a:rPr>
              <a:t>該視圖可以立即概述生產線是否按照計劃生產：</a:t>
            </a:r>
            <a:endParaRPr lang="zh-TW" altLang="en-US" sz="1400" dirty="0">
              <a:latin typeface="微軟正黑體" pitchFamily="34" charset="-120"/>
              <a:ea typeface="微軟正黑體" pitchFamily="34" charset="-120"/>
            </a:endParaRPr>
          </a:p>
          <a:p>
            <a:pPr fontAlgn="base"/>
            <a:r>
              <a:rPr lang="zh-TW" altLang="en-US" sz="1400" dirty="0">
                <a:latin typeface="微軟正黑體" pitchFamily="34" charset="-120"/>
                <a:ea typeface="微軟正黑體" pitchFamily="34" charset="-120"/>
              </a:rPr>
              <a:t>綠色：生產線根據看板順序工作，或提前進行。</a:t>
            </a:r>
            <a:endParaRPr lang="zh-TW" altLang="en-US" sz="1400" dirty="0">
              <a:latin typeface="微軟正黑體" pitchFamily="34" charset="-120"/>
              <a:ea typeface="微軟正黑體" pitchFamily="34" charset="-120"/>
            </a:endParaRPr>
          </a:p>
          <a:p>
            <a:pPr fontAlgn="base"/>
            <a:r>
              <a:rPr lang="zh-TW" altLang="en-US" sz="1400" dirty="0">
                <a:latin typeface="微軟正黑體" pitchFamily="34" charset="-120"/>
                <a:ea typeface="微軟正黑體" pitchFamily="34" charset="-120"/>
              </a:rPr>
              <a:t>黃色：與計劃的看板序列相比，生產速度稍微延遲。</a:t>
            </a:r>
            <a:endParaRPr lang="zh-TW" altLang="en-US" sz="1400" dirty="0">
              <a:latin typeface="微軟正黑體" pitchFamily="34" charset="-120"/>
              <a:ea typeface="微軟正黑體" pitchFamily="34" charset="-120"/>
            </a:endParaRPr>
          </a:p>
          <a:p>
            <a:pPr fontAlgn="base"/>
            <a:r>
              <a:rPr lang="zh-TW" altLang="en-US" sz="1400" dirty="0">
                <a:latin typeface="微軟正黑體" pitchFamily="34" charset="-120"/>
                <a:ea typeface="微軟正黑體" pitchFamily="34" charset="-120"/>
              </a:rPr>
              <a:t>紅色：與計劃的看板序列相比，生產線處於延遲狀態。</a:t>
            </a:r>
            <a:endParaRPr lang="zh-TW" altLang="en-US" sz="1400" dirty="0">
              <a:latin typeface="微軟正黑體" pitchFamily="34" charset="-120"/>
              <a:ea typeface="微軟正黑體" pitchFamily="34" charset="-120"/>
            </a:endParaRPr>
          </a:p>
        </p:txBody>
      </p:sp>
      <p:sp>
        <p:nvSpPr>
          <p:cNvPr id="6" name="矩形 5"/>
          <p:cNvSpPr/>
          <p:nvPr/>
        </p:nvSpPr>
        <p:spPr>
          <a:xfrm>
            <a:off x="251520" y="188640"/>
            <a:ext cx="1569660" cy="369332"/>
          </a:xfrm>
          <a:prstGeom prst="rect">
            <a:avLst/>
          </a:prstGeom>
        </p:spPr>
        <p:txBody>
          <a:bodyPr wrap="none">
            <a:spAutoFit/>
          </a:bodyPr>
          <a:lstStyle/>
          <a:p>
            <a:pPr fontAlgn="base"/>
            <a:r>
              <a:rPr lang="zh-TW" altLang="en-US" dirty="0" smtClean="0">
                <a:latin typeface="微軟正黑體" pitchFamily="34" charset="-120"/>
                <a:ea typeface="微軟正黑體" pitchFamily="34" charset="-120"/>
              </a:rPr>
              <a:t>生產視圖面板</a:t>
            </a:r>
            <a:endParaRPr lang="zh-TW" altLang="en-US"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en-US" altLang="zh-TW" sz="1800" dirty="0" smtClean="0">
                <a:hlinkClick r:id="rId1"/>
              </a:rPr>
              <a:t>http://www.ui.cn/detail/102873.html</a:t>
            </a:r>
            <a:br>
              <a:rPr lang="en-US" altLang="zh-TW" sz="1800" dirty="0" smtClean="0"/>
            </a:br>
            <a:endParaRPr lang="zh-TW" altLang="en-US" sz="1800" dirty="0"/>
          </a:p>
        </p:txBody>
      </p:sp>
      <p:sp>
        <p:nvSpPr>
          <p:cNvPr id="3" name="內容版面配置區 2"/>
          <p:cNvSpPr>
            <a:spLocks noGrp="1"/>
          </p:cNvSpPr>
          <p:nvPr>
            <p:ph idx="1"/>
          </p:nvPr>
        </p:nvSpPr>
        <p:spPr/>
        <p:txBody>
          <a:bodyPr/>
          <a:lstStyle/>
          <a:p>
            <a:endParaRPr lang="zh-TW" altLang="en-US" dirty="0"/>
          </a:p>
        </p:txBody>
      </p:sp>
      <p:pic>
        <p:nvPicPr>
          <p:cNvPr id="28674" name="Picture 2" descr="ASIMS™主动式安全智能管理系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712968" cy="4884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ASIMS™主动式安全智能管理系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96" y="756821"/>
            <a:ext cx="9073008" cy="5085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6185" y="260648"/>
            <a:ext cx="4180568" cy="584775"/>
          </a:xfrm>
          <a:prstGeom prst="rect">
            <a:avLst/>
          </a:prstGeom>
        </p:spPr>
        <p:txBody>
          <a:bodyPr wrap="none">
            <a:spAutoFit/>
          </a:bodyPr>
          <a:lstStyle/>
          <a:p>
            <a:r>
              <a:rPr lang="en-US" altLang="zh-TW" sz="1600" dirty="0" smtClean="0">
                <a:latin typeface="微軟正黑體" pitchFamily="34" charset="-120"/>
                <a:ea typeface="微軟正黑體" pitchFamily="34" charset="-120"/>
                <a:hlinkClick r:id="rId1"/>
              </a:rPr>
              <a:t>http://www.028kingdee.net/fw/1263.html</a:t>
            </a:r>
            <a:endParaRPr lang="en-US" altLang="zh-TW" sz="1600" dirty="0" smtClean="0">
              <a:latin typeface="微軟正黑體" pitchFamily="34" charset="-120"/>
              <a:ea typeface="微軟正黑體" pitchFamily="34" charset="-120"/>
            </a:endParaRPr>
          </a:p>
          <a:p>
            <a:endParaRPr lang="zh-TW" altLang="en-US" sz="1600" dirty="0">
              <a:latin typeface="微軟正黑體" pitchFamily="34" charset="-120"/>
              <a:ea typeface="微軟正黑體" pitchFamily="34" charset="-120"/>
            </a:endParaRPr>
          </a:p>
        </p:txBody>
      </p:sp>
      <p:pic>
        <p:nvPicPr>
          <p:cNvPr id="1026" name="Picture 2" descr="金蝶K3ERP软件讲MES系统看板管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9" y="1124744"/>
            <a:ext cx="9129171" cy="515886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96185" y="629980"/>
            <a:ext cx="3892412" cy="369332"/>
          </a:xfrm>
          <a:prstGeom prst="rect">
            <a:avLst/>
          </a:prstGeom>
        </p:spPr>
        <p:txBody>
          <a:bodyPr wrap="none">
            <a:spAutoFit/>
          </a:bodyPr>
          <a:lstStyle/>
          <a:p>
            <a:r>
              <a:rPr lang="zh-CN" altLang="en-US" dirty="0">
                <a:latin typeface="微軟正黑體" pitchFamily="34" charset="-120"/>
                <a:ea typeface="微軟正黑體" pitchFamily="34" charset="-120"/>
              </a:rPr>
              <a:t>金蝶</a:t>
            </a:r>
            <a:r>
              <a:rPr lang="en-US" altLang="zh-CN" dirty="0">
                <a:latin typeface="微軟正黑體" pitchFamily="34" charset="-120"/>
                <a:ea typeface="微軟正黑體" pitchFamily="34" charset="-120"/>
              </a:rPr>
              <a:t>K3ERP</a:t>
            </a:r>
            <a:r>
              <a:rPr lang="zh-CN" altLang="en-US" dirty="0">
                <a:latin typeface="微軟正黑體" pitchFamily="34" charset="-120"/>
                <a:ea typeface="微軟正黑體" pitchFamily="34" charset="-120"/>
              </a:rPr>
              <a:t>软件讲</a:t>
            </a:r>
            <a:r>
              <a:rPr lang="en-US" altLang="zh-CN" dirty="0">
                <a:latin typeface="微軟正黑體" pitchFamily="34" charset="-120"/>
                <a:ea typeface="微軟正黑體" pitchFamily="34" charset="-120"/>
              </a:rPr>
              <a:t>MES</a:t>
            </a:r>
            <a:r>
              <a:rPr lang="zh-CN" altLang="en-US" dirty="0">
                <a:latin typeface="微軟正黑體" pitchFamily="34" charset="-120"/>
                <a:ea typeface="微軟正黑體" pitchFamily="34" charset="-120"/>
              </a:rPr>
              <a:t>系统看板管理</a:t>
            </a:r>
            <a:endParaRPr lang="zh-CN" altLang="en-US" b="1" dirty="0">
              <a:latin typeface="微軟正黑體" pitchFamily="34" charset="-120"/>
              <a:ea typeface="微軟正黑體" pitchFamily="34" charset="-12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ASIMS™主动式安全智能管理系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764704"/>
            <a:ext cx="9144000" cy="5125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ASIMS™主动式安全智能管理系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548680"/>
            <a:ext cx="9120537" cy="5112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SIMS™主动式安全智能管理系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36712"/>
            <a:ext cx="9144000" cy="5140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ASIMS™主动式安全智能管理系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17" y="692696"/>
            <a:ext cx="9172818" cy="51571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ASIMS™主动式安全智能管理系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 y="836712"/>
            <a:ext cx="9214113" cy="51804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ASIMS™主动式安全智能管理系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627153"/>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ASIMS™主动式安全智能管理系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957" y="1412776"/>
            <a:ext cx="9270998" cy="5214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125760"/>
            <a:ext cx="8229600" cy="1143000"/>
          </a:xfrm>
        </p:spPr>
        <p:txBody>
          <a:bodyPr>
            <a:noAutofit/>
          </a:bodyPr>
          <a:lstStyle/>
          <a:p>
            <a:pPr algn="l"/>
            <a:r>
              <a:rPr lang="en-US" altLang="zh-TW" sz="2000" dirty="0" smtClean="0">
                <a:latin typeface="微軟正黑體" pitchFamily="34" charset="-120"/>
                <a:ea typeface="微軟正黑體" pitchFamily="34" charset="-120"/>
                <a:hlinkClick r:id="rId1"/>
              </a:rPr>
              <a:t>http://www.ui.cn/detail/245961.html</a:t>
            </a:r>
            <a:br>
              <a:rPr lang="en-US" altLang="zh-TW" sz="2000" dirty="0" smtClean="0">
                <a:latin typeface="微軟正黑體" pitchFamily="34" charset="-120"/>
                <a:ea typeface="微軟正黑體" pitchFamily="34" charset="-120"/>
              </a:rPr>
            </a:br>
            <a:r>
              <a:rPr lang="zh-TW" altLang="en-US" sz="2000" b="1" dirty="0" smtClean="0">
                <a:latin typeface="微軟正黑體" pitchFamily="34" charset="-120"/>
                <a:ea typeface="微軟正黑體" pitchFamily="34" charset="-120"/>
              </a:rPr>
              <a:t>大屏展示設計作品</a:t>
            </a:r>
            <a:endParaRPr lang="zh-TW" altLang="en-US" sz="2000" b="1" dirty="0">
              <a:latin typeface="微軟正黑體" pitchFamily="34" charset="-120"/>
              <a:ea typeface="微軟正黑體" pitchFamily="34" charset="-120"/>
            </a:endParaRPr>
          </a:p>
        </p:txBody>
      </p:sp>
      <p:pic>
        <p:nvPicPr>
          <p:cNvPr id="37890" name="Picture 2" descr="大屏目系统界面设计">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 y="-50587275"/>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大屏目系统界面设计">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196752"/>
            <a:ext cx="9108504" cy="5123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大屏目系统界面设计">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大屏目系统界面设计">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383"/>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1720" y="1124744"/>
            <a:ext cx="5040560" cy="534299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51520" y="188640"/>
            <a:ext cx="8855968" cy="646331"/>
          </a:xfrm>
          <a:prstGeom prst="rect">
            <a:avLst/>
          </a:prstGeom>
        </p:spPr>
        <p:txBody>
          <a:bodyPr wrap="square">
            <a:spAutoFit/>
          </a:bodyPr>
          <a:lstStyle/>
          <a:p>
            <a:r>
              <a:rPr lang="en-US" altLang="zh-TW" dirty="0" smtClean="0">
                <a:hlinkClick r:id="rId2"/>
              </a:rPr>
              <a:t>http://www.web4industry.com/mes-software-productoo-web-based-manufacturing-4-0/</a:t>
            </a:r>
            <a:endParaRPr lang="en-US" altLang="zh-TW" dirty="0" smtClean="0"/>
          </a:p>
          <a:p>
            <a:endParaRPr lang="zh-TW" altLang="en-US" dirty="0"/>
          </a:p>
        </p:txBody>
      </p:sp>
      <p:sp>
        <p:nvSpPr>
          <p:cNvPr id="5" name="矩形 4"/>
          <p:cNvSpPr/>
          <p:nvPr/>
        </p:nvSpPr>
        <p:spPr>
          <a:xfrm>
            <a:off x="251520" y="557972"/>
            <a:ext cx="7956376" cy="369332"/>
          </a:xfrm>
          <a:prstGeom prst="rect">
            <a:avLst/>
          </a:prstGeom>
        </p:spPr>
        <p:txBody>
          <a:bodyPr wrap="square">
            <a:spAutoFit/>
          </a:bodyPr>
          <a:lstStyle/>
          <a:p>
            <a:pPr fontAlgn="base"/>
            <a:r>
              <a:rPr lang="en-US" altLang="zh-TW" b="1" dirty="0"/>
              <a:t>MES Software </a:t>
            </a:r>
            <a:r>
              <a:rPr lang="en-US" altLang="zh-TW" b="1" dirty="0" err="1"/>
              <a:t>Productoo</a:t>
            </a:r>
            <a:r>
              <a:rPr lang="en-US" altLang="zh-TW" b="1" dirty="0"/>
              <a:t> | web based Manufacturing 4.0</a:t>
            </a:r>
            <a:endParaRPr lang="en-US" altLang="zh-TW"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大屏目系统界面设计">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389"/>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大屏目系统界面设计">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大屏目系统界面设计">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6" y="764704"/>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大屏目系统界面设计">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2760"/>
            <a:ext cx="9144000" cy="5143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大屏目系统界面设计">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6" y="0"/>
            <a:ext cx="9144001"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大屏目系统界面设计">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22" y="692696"/>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528" y="382990"/>
            <a:ext cx="9649072" cy="611974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51520" y="188640"/>
            <a:ext cx="7272808" cy="646331"/>
          </a:xfrm>
          <a:prstGeom prst="rect">
            <a:avLst/>
          </a:prstGeom>
        </p:spPr>
        <p:txBody>
          <a:bodyPr wrap="square">
            <a:spAutoFit/>
          </a:bodyPr>
          <a:lstStyle/>
          <a:p>
            <a:r>
              <a:rPr lang="en-US" altLang="zh-TW" dirty="0" smtClean="0">
                <a:hlinkClick r:id="rId2"/>
              </a:rPr>
              <a:t>https://www.spscommerce.com/products/fulfillment/</a:t>
            </a:r>
            <a:endParaRPr lang="en-US" altLang="zh-TW" dirty="0" smtClean="0"/>
          </a:p>
          <a:p>
            <a:endParaRPr lang="en-US" altLang="zh-TW"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M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565" y="1196752"/>
            <a:ext cx="9067435" cy="505908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67147" y="489446"/>
            <a:ext cx="6480720" cy="646331"/>
          </a:xfrm>
          <a:prstGeom prst="rect">
            <a:avLst/>
          </a:prstGeom>
        </p:spPr>
        <p:txBody>
          <a:bodyPr wrap="square">
            <a:spAutoFit/>
          </a:bodyPr>
          <a:lstStyle/>
          <a:p>
            <a:r>
              <a:rPr lang="zh-TW" altLang="en-US" b="1" dirty="0" smtClean="0">
                <a:latin typeface="微軟正黑體" pitchFamily="34" charset="-120"/>
                <a:ea typeface="微軟正黑體" pitchFamily="34" charset="-120"/>
              </a:rPr>
              <a:t>易云科技 </a:t>
            </a:r>
            <a:r>
              <a:rPr lang="en-US" altLang="zh-TW" b="1" dirty="0" smtClean="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 </a:t>
            </a:r>
            <a:r>
              <a:rPr lang="en-US" altLang="zh-TW" b="1" dirty="0" err="1" smtClean="0">
                <a:latin typeface="微軟正黑體" pitchFamily="34" charset="-120"/>
                <a:ea typeface="微軟正黑體" pitchFamily="34" charset="-120"/>
              </a:rPr>
              <a:t>iME</a:t>
            </a:r>
            <a:r>
              <a:rPr lang="en-US" altLang="zh-TW" b="1" dirty="0" smtClean="0">
                <a:latin typeface="微軟正黑體" pitchFamily="34" charset="-120"/>
                <a:ea typeface="微軟正黑體" pitchFamily="34" charset="-120"/>
              </a:rPr>
              <a:t>/MES</a:t>
            </a:r>
            <a:r>
              <a:rPr lang="zh-TW" altLang="en-US" b="1" dirty="0">
                <a:latin typeface="微軟正黑體" pitchFamily="34" charset="-120"/>
                <a:ea typeface="微軟正黑體" pitchFamily="34" charset="-120"/>
              </a:rPr>
              <a:t>智能制造管理解决方案应用场</a:t>
            </a:r>
            <a:r>
              <a:rPr lang="zh-TW" altLang="en-US" b="1" dirty="0" smtClean="0">
                <a:latin typeface="微軟正黑體" pitchFamily="34" charset="-120"/>
                <a:ea typeface="微軟正黑體" pitchFamily="34" charset="-120"/>
              </a:rPr>
              <a:t>景 </a:t>
            </a:r>
            <a:endParaRPr lang="zh-TW" altLang="en-US" dirty="0">
              <a:latin typeface="微軟正黑體" pitchFamily="34" charset="-120"/>
              <a:ea typeface="微軟正黑體" pitchFamily="34" charset="-120"/>
            </a:endParaRPr>
          </a:p>
          <a:p>
            <a:r>
              <a:rPr lang="zh-TW" altLang="en-US" dirty="0">
                <a:latin typeface="微軟正黑體" pitchFamily="34" charset="-120"/>
                <a:ea typeface="微軟正黑體" pitchFamily="34" charset="-120"/>
              </a:rPr>
              <a:t>   </a:t>
            </a:r>
            <a:r>
              <a:rPr lang="zh-TW" altLang="en-US" b="1" dirty="0">
                <a:latin typeface="微軟正黑體" pitchFamily="34" charset="-120"/>
                <a:ea typeface="微軟正黑體" pitchFamily="34" charset="-120"/>
              </a:rPr>
              <a:t> </a:t>
            </a:r>
            <a:r>
              <a:rPr lang="en-US" altLang="zh-TW" b="1" dirty="0">
                <a:latin typeface="微軟正黑體" pitchFamily="34" charset="-120"/>
                <a:ea typeface="微軟正黑體" pitchFamily="34" charset="-120"/>
              </a:rPr>
              <a:t>· MES</a:t>
            </a:r>
            <a:r>
              <a:rPr lang="zh-TW" altLang="en-US" b="1" dirty="0">
                <a:latin typeface="微軟正黑體" pitchFamily="34" charset="-120"/>
                <a:ea typeface="微軟正黑體" pitchFamily="34" charset="-120"/>
              </a:rPr>
              <a:t>系统中的</a:t>
            </a:r>
            <a:r>
              <a:rPr lang="en-US" altLang="zh-TW" b="1" dirty="0">
                <a:latin typeface="微軟正黑體" pitchFamily="34" charset="-120"/>
                <a:ea typeface="微軟正黑體" pitchFamily="34" charset="-120"/>
              </a:rPr>
              <a:t>OEE</a:t>
            </a:r>
            <a:r>
              <a:rPr lang="zh-TW" altLang="en-US" b="1" dirty="0">
                <a:latin typeface="微軟正黑體" pitchFamily="34" charset="-120"/>
                <a:ea typeface="微軟正黑體" pitchFamily="34" charset="-120"/>
              </a:rPr>
              <a:t>分析：</a:t>
            </a:r>
            <a:endParaRPr lang="zh-TW" altLang="en-US" dirty="0">
              <a:latin typeface="微軟正黑體" pitchFamily="34" charset="-120"/>
              <a:ea typeface="微軟正黑體" pitchFamily="34" charset="-120"/>
            </a:endParaRPr>
          </a:p>
        </p:txBody>
      </p:sp>
      <p:sp>
        <p:nvSpPr>
          <p:cNvPr id="5" name="矩形 4"/>
          <p:cNvSpPr/>
          <p:nvPr/>
        </p:nvSpPr>
        <p:spPr>
          <a:xfrm>
            <a:off x="267147" y="98971"/>
            <a:ext cx="4388317" cy="646331"/>
          </a:xfrm>
          <a:prstGeom prst="rect">
            <a:avLst/>
          </a:prstGeom>
        </p:spPr>
        <p:txBody>
          <a:bodyPr wrap="none">
            <a:spAutoFit/>
          </a:bodyPr>
          <a:lstStyle/>
          <a:p>
            <a:r>
              <a:rPr lang="en-US" altLang="zh-TW" dirty="0" smtClean="0">
                <a:hlinkClick r:id="rId2"/>
              </a:rPr>
              <a:t>http://www.evun.cn/index.php/product/117</a:t>
            </a:r>
            <a:endParaRPr lang="en-US" altLang="zh-TW" dirty="0" smtClean="0"/>
          </a:p>
          <a:p>
            <a:endParaRPr lang="zh-TW"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692696"/>
            <a:ext cx="8933162" cy="4968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1520" y="251356"/>
            <a:ext cx="2119491" cy="369332"/>
          </a:xfrm>
          <a:prstGeom prst="rect">
            <a:avLst/>
          </a:prstGeom>
        </p:spPr>
        <p:txBody>
          <a:bodyPr wrap="none">
            <a:spAutoFit/>
          </a:bodyPr>
          <a:lstStyle/>
          <a:p>
            <a:r>
              <a:rPr lang="en-US" altLang="zh-TW" dirty="0">
                <a:latin typeface="微軟正黑體" pitchFamily="34" charset="-120"/>
                <a:ea typeface="微軟正黑體" pitchFamily="34" charset="-120"/>
              </a:rPr>
              <a:t> </a:t>
            </a:r>
            <a:r>
              <a:rPr lang="en-US" altLang="zh-TW" b="1" dirty="0" smtClean="0">
                <a:latin typeface="微軟正黑體" pitchFamily="34" charset="-120"/>
                <a:ea typeface="微軟正黑體" pitchFamily="34" charset="-120"/>
              </a:rPr>
              <a:t>MES</a:t>
            </a:r>
            <a:r>
              <a:rPr lang="zh-TW" altLang="en-US" b="1" dirty="0">
                <a:latin typeface="微軟正黑體" pitchFamily="34" charset="-120"/>
                <a:ea typeface="微軟正黑體" pitchFamily="34" charset="-120"/>
              </a:rPr>
              <a:t>订单排</a:t>
            </a:r>
            <a:r>
              <a:rPr lang="zh-TW" altLang="en-US" b="1" dirty="0" smtClean="0">
                <a:latin typeface="微軟正黑體" pitchFamily="34" charset="-120"/>
                <a:ea typeface="微軟正黑體" pitchFamily="34" charset="-120"/>
              </a:rPr>
              <a:t>产面板</a:t>
            </a:r>
            <a:endParaRPr lang="zh-TW" altLang="en-US"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M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21" y="1340768"/>
            <a:ext cx="9001000" cy="35135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40321" y="260647"/>
            <a:ext cx="7560840" cy="984885"/>
          </a:xfrm>
          <a:prstGeom prst="rect">
            <a:avLst/>
          </a:prstGeom>
        </p:spPr>
        <p:txBody>
          <a:bodyPr wrap="square">
            <a:spAutoFit/>
          </a:bodyPr>
          <a:lstStyle/>
          <a:p>
            <a:r>
              <a:rPr lang="zh-CN" altLang="en-US" sz="1600" b="1" dirty="0" smtClean="0">
                <a:latin typeface="微軟正黑體" pitchFamily="34" charset="-120"/>
                <a:ea typeface="微軟正黑體" pitchFamily="34" charset="-120"/>
              </a:rPr>
              <a:t>生產管控</a:t>
            </a:r>
            <a:r>
              <a:rPr lang="zh-TW" altLang="en-US" sz="1600" b="1" dirty="0" smtClean="0">
                <a:latin typeface="微軟正黑體" pitchFamily="34" charset="-120"/>
                <a:ea typeface="微軟正黑體" pitchFamily="34" charset="-120"/>
              </a:rPr>
              <a:t>面板</a:t>
            </a:r>
            <a:br>
              <a:rPr lang="en-US" altLang="zh-CN" sz="1600" dirty="0" smtClean="0">
                <a:latin typeface="微軟正黑體" pitchFamily="34" charset="-120"/>
                <a:ea typeface="微軟正黑體" pitchFamily="34" charset="-120"/>
              </a:rPr>
            </a:br>
            <a:r>
              <a:rPr lang="zh-CN" altLang="en-US" sz="1400" dirty="0" smtClean="0">
                <a:latin typeface="微軟正黑體" pitchFamily="34" charset="-120"/>
                <a:ea typeface="微軟正黑體" pitchFamily="34" charset="-120"/>
              </a:rPr>
              <a:t>主要從訂單管理、計畫排產、開線工藝掃描防錯、生產執行及過程監控、生產過程裝配指導及防錯控制等著手。過程中通過比對工藝檔執行上線防錯，杜絕工藝檔人為錯誤導致產品品質異常。並提供便捷的產線即時報工功能，為生產監控及生產資料分析提供資料基礎。</a:t>
            </a:r>
            <a:endParaRPr lang="zh-CN" altLang="en-US" sz="1400" dirty="0">
              <a:latin typeface="微軟正黑體" pitchFamily="34" charset="-120"/>
              <a:ea typeface="微軟正黑體" pitchFamily="34" charset="-120"/>
            </a:endParaRPr>
          </a:p>
        </p:txBody>
      </p:sp>
      <p:sp>
        <p:nvSpPr>
          <p:cNvPr id="5" name="矩形 4"/>
          <p:cNvSpPr/>
          <p:nvPr/>
        </p:nvSpPr>
        <p:spPr>
          <a:xfrm>
            <a:off x="140321" y="4967862"/>
            <a:ext cx="8424936" cy="738664"/>
          </a:xfrm>
          <a:prstGeom prst="rect">
            <a:avLst/>
          </a:prstGeom>
        </p:spPr>
        <p:txBody>
          <a:bodyPr wrap="square">
            <a:spAutoFit/>
          </a:bodyPr>
          <a:lstStyle/>
          <a:p>
            <a:r>
              <a:rPr lang="zh-CN" altLang="en-US" sz="1400" dirty="0" smtClean="0">
                <a:latin typeface="微軟正黑體" pitchFamily="34" charset="-120"/>
                <a:ea typeface="微軟正黑體" pitchFamily="34" charset="-120"/>
              </a:rPr>
              <a:t>▲計畫排產：</a:t>
            </a:r>
            <a:br>
              <a:rPr lang="en-US" altLang="zh-CN" sz="1400" dirty="0" smtClean="0">
                <a:latin typeface="微軟正黑體" pitchFamily="34" charset="-120"/>
                <a:ea typeface="微軟正黑體" pitchFamily="34" charset="-120"/>
              </a:rPr>
            </a:br>
            <a:r>
              <a:rPr lang="zh-CN" altLang="en-US" sz="1400" dirty="0" smtClean="0">
                <a:latin typeface="微軟正黑體" pitchFamily="34" charset="-120"/>
                <a:ea typeface="微軟正黑體" pitchFamily="34" charset="-120"/>
              </a:rPr>
              <a:t>合理排程，減少供應能力和生產能力限制對供應鏈體系的影響。</a:t>
            </a:r>
            <a:br>
              <a:rPr lang="en-US" altLang="zh-CN" sz="1400" dirty="0" smtClean="0">
                <a:latin typeface="微軟正黑體" pitchFamily="34" charset="-120"/>
                <a:ea typeface="微軟正黑體" pitchFamily="34" charset="-120"/>
              </a:rPr>
            </a:br>
            <a:r>
              <a:rPr lang="zh-CN" altLang="en-US" sz="1400" dirty="0" smtClean="0">
                <a:latin typeface="微軟正黑體" pitchFamily="34" charset="-120"/>
                <a:ea typeface="微軟正黑體" pitchFamily="34" charset="-120"/>
              </a:rPr>
              <a:t>優化排程，提升製造效率，降低製造成本。</a:t>
            </a:r>
            <a:endParaRPr lang="zh-TW" altLang="en-US" sz="1400"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M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470" y="332656"/>
            <a:ext cx="8928026" cy="418376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4653136"/>
            <a:ext cx="8280920" cy="646331"/>
          </a:xfrm>
          <a:prstGeom prst="rect">
            <a:avLst/>
          </a:prstGeom>
        </p:spPr>
        <p:txBody>
          <a:bodyPr wrap="square">
            <a:spAutoFit/>
          </a:bodyPr>
          <a:lstStyle/>
          <a:p>
            <a:r>
              <a:rPr lang="zh-CN" altLang="en-US" dirty="0" smtClean="0">
                <a:latin typeface="微軟正黑體" pitchFamily="34" charset="-120"/>
                <a:ea typeface="微軟正黑體" pitchFamily="34" charset="-120"/>
              </a:rPr>
              <a:t>生產監控</a:t>
            </a:r>
            <a:r>
              <a:rPr lang="zh-TW" altLang="en-US" dirty="0" smtClean="0">
                <a:latin typeface="微軟正黑體" pitchFamily="34" charset="-120"/>
                <a:ea typeface="微軟正黑體" pitchFamily="34" charset="-120"/>
              </a:rPr>
              <a:t>面板：</a:t>
            </a:r>
            <a:br>
              <a:rPr lang="en-US" altLang="zh-TW" dirty="0" smtClean="0">
                <a:latin typeface="微軟正黑體" pitchFamily="34" charset="-120"/>
                <a:ea typeface="微軟正黑體" pitchFamily="34" charset="-120"/>
              </a:rPr>
            </a:br>
            <a:r>
              <a:rPr lang="zh-CN" altLang="en-US" dirty="0" smtClean="0">
                <a:latin typeface="微軟正黑體" pitchFamily="34" charset="-120"/>
                <a:ea typeface="微軟正黑體" pitchFamily="34" charset="-120"/>
              </a:rPr>
              <a:t>生產過程監控，即時監控產線生產進度，為業務管理部門提供決策依據。</a:t>
            </a:r>
            <a:endParaRPr lang="zh-TW" altLang="en-US" dirty="0">
              <a:latin typeface="微軟正黑體" pitchFamily="34" charset="-120"/>
              <a:ea typeface="微軟正黑體" pitchFamily="34" charset="-120"/>
            </a:endParaRPr>
          </a:p>
        </p:txBody>
      </p:sp>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2168</Words>
  <Application>WPS Presentation</Application>
  <PresentationFormat>如螢幕大小 (4:3)</PresentationFormat>
  <Paragraphs>116</Paragraphs>
  <Slides>45</Slides>
  <Notes>0</Notes>
  <HiddenSlides>0</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http://www.ui.cn/detail/102873.html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http://www.ui.cn/detail/245961.html 大屏展示設計作品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Digiwin</dc:creator>
  <cp:lastModifiedBy>saki</cp:lastModifiedBy>
  <cp:revision>23</cp:revision>
  <dcterms:created xsi:type="dcterms:W3CDTF">2017-08-02T06:59:00Z</dcterms:created>
  <dcterms:modified xsi:type="dcterms:W3CDTF">2017-08-04T02:38:41Z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1028-10.8.0.5615</vt:lpwstr>
  </property>
</Properties>
</file>